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58" r:id="rId3"/>
    <p:sldId id="260" r:id="rId4"/>
    <p:sldId id="261" r:id="rId5"/>
    <p:sldId id="259" r:id="rId6"/>
    <p:sldId id="262" r:id="rId7"/>
    <p:sldId id="264" r:id="rId8"/>
    <p:sldId id="265" r:id="rId9"/>
    <p:sldId id="266" r:id="rId10"/>
    <p:sldId id="279" r:id="rId11"/>
    <p:sldId id="270" r:id="rId12"/>
    <p:sldId id="271" r:id="rId13"/>
    <p:sldId id="272" r:id="rId14"/>
    <p:sldId id="273" r:id="rId15"/>
    <p:sldId id="280" r:id="rId16"/>
    <p:sldId id="274" r:id="rId17"/>
    <p:sldId id="275" r:id="rId18"/>
  </p:sldIdLst>
  <p:sldSz cx="12192000" cy="6858000"/>
  <p:notesSz cx="6797675" cy="9926638"/>
  <p:embeddedFontLst>
    <p:embeddedFont>
      <p:font typeface="HY동녘M" pitchFamily="18" charset="-127"/>
      <p:regular r:id="rId19"/>
    </p:embeddedFont>
    <p:embeddedFont>
      <p:font typeface="나눔명조 ExtraBold" charset="-127"/>
      <p:bold r:id="rId20"/>
    </p:embeddedFont>
    <p:embeddedFont>
      <p:font typeface="나눔명조" charset="-127"/>
      <p:regular r:id="rId21"/>
      <p:bold r:id="rId22"/>
    </p:embeddedFont>
    <p:embeddedFont>
      <p:font typeface="맑은 고딕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475C"/>
    <a:srgbClr val="CDA809"/>
    <a:srgbClr val="F1C30B"/>
    <a:srgbClr val="008B82"/>
    <a:srgbClr val="FFA3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9629" autoAdjust="0"/>
  </p:normalViewPr>
  <p:slideViewPr>
    <p:cSldViewPr snapToGrid="0" showGuides="1">
      <p:cViewPr>
        <p:scale>
          <a:sx n="80" d="100"/>
          <a:sy n="80" d="100"/>
        </p:scale>
        <p:origin x="-1590" y="-858"/>
      </p:cViewPr>
      <p:guideLst>
        <p:guide orient="horz" pos="2160"/>
        <p:guide pos="3863"/>
        <p:guide pos="19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9739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3565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3986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6053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9689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5553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0806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97410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0558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013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71891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77D9-BBE1-4E62-BF4D-8039B3D41307}" type="datetimeFigureOut">
              <a:rPr lang="ko-KR" altLang="en-US" smtClean="0"/>
              <a:pPr/>
              <a:t>2019-12-06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B6F2-C799-4ED7-865C-DBAD22AFD3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6199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3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등변 삼각형 3"/>
          <p:cNvSpPr/>
          <p:nvPr/>
        </p:nvSpPr>
        <p:spPr>
          <a:xfrm rot="16200000" flipV="1">
            <a:off x="442143" y="-442143"/>
            <a:ext cx="1423485" cy="2307771"/>
          </a:xfrm>
          <a:prstGeom prst="triangle">
            <a:avLst>
              <a:gd name="adj" fmla="val 100000"/>
            </a:avLst>
          </a:prstGeom>
          <a:solidFill>
            <a:srgbClr val="32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Medium" pitchFamily="18" charset="-127"/>
              <a:ea typeface="KoPub돋움체 Medium" pitchFamily="18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3080631" y="2576781"/>
            <a:ext cx="6787269" cy="1357075"/>
            <a:chOff x="3017096" y="2790989"/>
            <a:chExt cx="6787269" cy="1357075"/>
          </a:xfrm>
        </p:grpSpPr>
        <p:grpSp>
          <p:nvGrpSpPr>
            <p:cNvPr id="12" name="그룹 11"/>
            <p:cNvGrpSpPr/>
            <p:nvPr/>
          </p:nvGrpSpPr>
          <p:grpSpPr>
            <a:xfrm>
              <a:off x="3028277" y="2790989"/>
              <a:ext cx="6776088" cy="1310909"/>
              <a:chOff x="3091812" y="2989332"/>
              <a:chExt cx="6776088" cy="131090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091812" y="2989332"/>
                <a:ext cx="60083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4000" spc="-150" dirty="0" err="1" smtClean="0">
                    <a:ln>
                      <a:solidFill>
                        <a:srgbClr val="32475C">
                          <a:alpha val="1000"/>
                        </a:srgbClr>
                      </a:solidFill>
                    </a:ln>
                    <a:solidFill>
                      <a:srgbClr val="32475C"/>
                    </a:solidFill>
                    <a:latin typeface="KoPub돋움체 Medium" pitchFamily="18" charset="-127"/>
                    <a:ea typeface="KoPub돋움체 Medium" pitchFamily="18" charset="-127"/>
                  </a:rPr>
                  <a:t>일석삼조의</a:t>
                </a:r>
                <a:r>
                  <a:rPr lang="ko-KR" altLang="en-US" sz="4000" spc="-150" dirty="0" smtClean="0">
                    <a:ln>
                      <a:solidFill>
                        <a:srgbClr val="32475C">
                          <a:alpha val="1000"/>
                        </a:srgbClr>
                      </a:solidFill>
                    </a:ln>
                    <a:solidFill>
                      <a:srgbClr val="32475C"/>
                    </a:solidFill>
                    <a:latin typeface="KoPub돋움체 Medium" pitchFamily="18" charset="-127"/>
                    <a:ea typeface="KoPub돋움체 Medium" pitchFamily="18" charset="-127"/>
                  </a:rPr>
                  <a:t> 이익을 나눠드리는</a:t>
                </a:r>
                <a:endParaRPr lang="ko-KR" altLang="en-US" sz="4000" spc="-150" dirty="0">
                  <a:ln>
                    <a:solidFill>
                      <a:srgbClr val="32475C">
                        <a:alpha val="1000"/>
                      </a:srgbClr>
                    </a:solidFill>
                  </a:ln>
                  <a:solidFill>
                    <a:srgbClr val="32475C"/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91812" y="3653910"/>
                <a:ext cx="6776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ko-KR" altLang="en-US" sz="3600" spc="-300" dirty="0" smtClean="0">
                    <a:ln>
                      <a:solidFill>
                        <a:schemeClr val="tx1">
                          <a:lumMod val="65000"/>
                          <a:lumOff val="35000"/>
                          <a:alpha val="1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일회용 컵</a:t>
                </a:r>
                <a:r>
                  <a:rPr lang="en-US" altLang="ko-KR" sz="3600" spc="-300" dirty="0" smtClean="0">
                    <a:ln>
                      <a:solidFill>
                        <a:schemeClr val="tx1">
                          <a:lumMod val="65000"/>
                          <a:lumOff val="35000"/>
                          <a:alpha val="1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·</a:t>
                </a:r>
                <a:r>
                  <a:rPr lang="ko-KR" altLang="en-US" sz="3600" spc="-300" dirty="0" smtClean="0">
                    <a:ln>
                      <a:solidFill>
                        <a:schemeClr val="tx1">
                          <a:lumMod val="65000"/>
                          <a:lumOff val="35000"/>
                          <a:alpha val="1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KoPub돋움체 Medium" pitchFamily="18" charset="-127"/>
                    <a:ea typeface="KoPub돋움체 Medium" pitchFamily="18" charset="-127"/>
                  </a:rPr>
                  <a:t>용기 전문 제조 업체</a:t>
                </a:r>
                <a:endParaRPr lang="ko-KR" altLang="en-US" sz="3600" spc="-300" dirty="0">
                  <a:ln>
                    <a:solidFill>
                      <a:schemeClr val="tx1">
                        <a:lumMod val="65000"/>
                        <a:lumOff val="35000"/>
                        <a:alpha val="100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KoPub돋움체 Medium" pitchFamily="18" charset="-127"/>
                  <a:ea typeface="KoPub돋움체 Medium" pitchFamily="18" charset="-127"/>
                </a:endParaRPr>
              </a:p>
            </p:txBody>
          </p:sp>
        </p:grpSp>
        <p:cxnSp>
          <p:nvCxnSpPr>
            <p:cNvPr id="15" name="직선 연결선 14"/>
            <p:cNvCxnSpPr/>
            <p:nvPr/>
          </p:nvCxnSpPr>
          <p:spPr>
            <a:xfrm flipV="1">
              <a:off x="3017096" y="4138508"/>
              <a:ext cx="6787269" cy="9556"/>
            </a:xfrm>
            <a:prstGeom prst="line">
              <a:avLst/>
            </a:prstGeom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이등변 삼각형 18"/>
          <p:cNvSpPr/>
          <p:nvPr/>
        </p:nvSpPr>
        <p:spPr>
          <a:xfrm rot="16200000" flipH="1">
            <a:off x="10625577" y="5315022"/>
            <a:ext cx="1195190" cy="1937657"/>
          </a:xfrm>
          <a:prstGeom prst="triangle">
            <a:avLst>
              <a:gd name="adj" fmla="val 100000"/>
            </a:avLst>
          </a:prstGeom>
          <a:solidFill>
            <a:srgbClr val="32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KoPub돋움체 Medium" pitchFamily="18" charset="-127"/>
              <a:ea typeface="KoPub돋움체 Mediu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27127" y="376122"/>
            <a:ext cx="25531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spc="-150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HY동녘M" pitchFamily="18" charset="-127"/>
                <a:ea typeface="HY동녘M" pitchFamily="18" charset="-127"/>
              </a:rPr>
              <a:t>[  </a:t>
            </a:r>
            <a:r>
              <a:rPr lang="ko-KR" altLang="en-US" sz="2400" spc="-150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HY동녘M" pitchFamily="18" charset="-127"/>
                <a:ea typeface="HY동녘M" pitchFamily="18" charset="-127"/>
              </a:rPr>
              <a:t>디플레임</a:t>
            </a:r>
            <a:r>
              <a:rPr lang="ko-KR" altLang="en-US" sz="2400" spc="-150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2400" spc="-150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HY동녘M" pitchFamily="18" charset="-127"/>
                <a:ea typeface="HY동녘M" pitchFamily="18" charset="-127"/>
              </a:rPr>
              <a:t>귀중  </a:t>
            </a:r>
            <a:r>
              <a:rPr lang="en-US" altLang="ko-KR" sz="2400" spc="-150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HY동녘M" pitchFamily="18" charset="-127"/>
                <a:ea typeface="HY동녘M" pitchFamily="18" charset="-127"/>
              </a:rPr>
              <a:t>]</a:t>
            </a:r>
            <a:endParaRPr lang="ko-KR" altLang="en-US" sz="2400" spc="-150" dirty="0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HY동녘M" pitchFamily="18" charset="-127"/>
              <a:ea typeface="HY동녘M" pitchFamily="18" charset="-127"/>
            </a:endParaRPr>
          </a:p>
        </p:txBody>
      </p:sp>
      <p:pic>
        <p:nvPicPr>
          <p:cNvPr id="27" name="그림 26" descr="그래픽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3201" y="5905499"/>
            <a:ext cx="3256677" cy="47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273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42900" y="733425"/>
            <a:ext cx="22573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 err="1" smtClean="0"/>
              <a:t>첫번째</a:t>
            </a:r>
            <a:r>
              <a:rPr lang="ko-KR" altLang="en-US" dirty="0" smtClean="0"/>
              <a:t> 이익</a:t>
            </a:r>
            <a:endParaRPr lang="en-US" altLang="ko-KR" dirty="0" smtClean="0"/>
          </a:p>
          <a:p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더 우수하게</a:t>
            </a:r>
            <a:endParaRPr lang="en-US" altLang="ko-KR" dirty="0" smtClean="0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더 빠르게</a:t>
            </a:r>
            <a:endParaRPr lang="en-US" altLang="ko-KR" dirty="0" smtClean="0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더 저렴하게</a:t>
            </a:r>
            <a:endParaRPr lang="en-US" altLang="ko-KR" dirty="0" smtClean="0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19" name="Picture 2" descr="F:\2014-5행복나래(2차)\멘토링\0_(주)제일산업 사진 송부_150320\유망중소기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490" y="4273513"/>
            <a:ext cx="2486087" cy="2332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직사각형 19"/>
          <p:cNvSpPr/>
          <p:nvPr/>
        </p:nvSpPr>
        <p:spPr>
          <a:xfrm>
            <a:off x="356511" y="359624"/>
            <a:ext cx="3451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spc="-300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제일산업을 이용하시는 </a:t>
            </a:r>
            <a:r>
              <a:rPr lang="ko-KR" altLang="en-US" sz="2000" spc="-30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고객께 </a:t>
            </a:r>
            <a:r>
              <a:rPr lang="ko-KR" altLang="en-US" sz="2000" spc="-300" dirty="0" err="1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드리는ㅡ</a:t>
            </a:r>
            <a:endParaRPr lang="en-US" altLang="ko-KR" sz="2000" spc="-300" dirty="0" err="1" smtClean="0">
              <a:ln>
                <a:solidFill>
                  <a:schemeClr val="bg2">
                    <a:lumMod val="50000"/>
                    <a:alpha val="1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805731" y="735436"/>
            <a:ext cx="8724215" cy="2307208"/>
            <a:chOff x="2491644" y="2207170"/>
            <a:chExt cx="8724215" cy="2307208"/>
          </a:xfrm>
        </p:grpSpPr>
        <p:pic>
          <p:nvPicPr>
            <p:cNvPr id="24" name="Picture 5" descr="C:\Users\신나는조합\Desktop\0_사진 자료 송부 - (주)제일산업_150408\장애인표준사업장인증서(신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1644" y="2207170"/>
              <a:ext cx="1630425" cy="23071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4" descr="C:\Users\신나는조합\Desktop\0_사진 자료 송부 - (주)제일산업_150408\장애인기업확인서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65092" y="2207170"/>
              <a:ext cx="1630425" cy="23071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C:\Users\신나는조합\Desktop\0_사진 자료 송부 - (주)제일산업_150408\경영혁신(MAIN BIS)확인서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38540" y="2207170"/>
              <a:ext cx="1630425" cy="2307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7" name="Picture 3" descr="C:\Users\신나는조합\Desktop\0_사진 자료 송부 - (주)제일산업_150408\사회적기업인증서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11988" y="2207170"/>
              <a:ext cx="1630425" cy="2307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85434" y="2207172"/>
              <a:ext cx="1630425" cy="23072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그룹 24"/>
          <p:cNvGrpSpPr/>
          <p:nvPr/>
        </p:nvGrpSpPr>
        <p:grpSpPr>
          <a:xfrm>
            <a:off x="3043238" y="4302457"/>
            <a:ext cx="8724215" cy="2307736"/>
            <a:chOff x="3043238" y="3429000"/>
            <a:chExt cx="8724215" cy="230773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16592" y="3429000"/>
              <a:ext cx="1630800" cy="2307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3238" y="3429000"/>
              <a:ext cx="1630800" cy="2307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89946" y="3429000"/>
              <a:ext cx="1630800" cy="2307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363300" y="3429000"/>
              <a:ext cx="1630800" cy="2307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0136653" y="3429000"/>
              <a:ext cx="1630800" cy="2307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6" name="그룹 25"/>
          <p:cNvGrpSpPr/>
          <p:nvPr/>
        </p:nvGrpSpPr>
        <p:grpSpPr>
          <a:xfrm>
            <a:off x="4518987" y="1899864"/>
            <a:ext cx="4606225" cy="3034255"/>
            <a:chOff x="3937274" y="2039708"/>
            <a:chExt cx="3503315" cy="2307736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09789" y="2039708"/>
              <a:ext cx="1630800" cy="2307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937274" y="2039708"/>
              <a:ext cx="1630800" cy="2307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18765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733425"/>
            <a:ext cx="7162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 err="1"/>
              <a:t>두</a:t>
            </a:r>
            <a:r>
              <a:rPr lang="ko-KR" altLang="en-US" dirty="0" err="1" smtClean="0"/>
              <a:t>번째</a:t>
            </a:r>
            <a:r>
              <a:rPr lang="ko-KR" altLang="en-US" dirty="0" smtClean="0"/>
              <a:t> 이익</a:t>
            </a:r>
            <a:endParaRPr lang="en-US" altLang="ko-KR" dirty="0" smtClean="0"/>
          </a:p>
          <a:p>
            <a:r>
              <a:rPr lang="ko-KR" altLang="en-US" dirty="0" smtClean="0"/>
              <a:t>사회적 기업 제품을 구매해 주시는 것은</a:t>
            </a:r>
            <a:endParaRPr lang="en-US" altLang="ko-KR" dirty="0" smtClean="0"/>
          </a:p>
          <a:p>
            <a:r>
              <a:rPr lang="ko-KR" altLang="en-US" dirty="0" err="1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사회적가치를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만드는 상생협력 방법입니다</a:t>
            </a:r>
            <a:endParaRPr lang="en-US" altLang="ko-KR" dirty="0"/>
          </a:p>
        </p:txBody>
      </p:sp>
      <p:sp>
        <p:nvSpPr>
          <p:cNvPr id="2" name="TextBox 1"/>
          <p:cNvSpPr txBox="1"/>
          <p:nvPr/>
        </p:nvSpPr>
        <p:spPr>
          <a:xfrm>
            <a:off x="840726" y="3011151"/>
            <a:ext cx="1055609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“</a:t>
            </a:r>
            <a:r>
              <a:rPr lang="ko-KR" altLang="en-US" sz="24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만들기 위해 고용하는 것이 아니라</a:t>
            </a:r>
            <a:r>
              <a:rPr lang="en-US" altLang="ko-KR" sz="24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,</a:t>
            </a:r>
          </a:p>
          <a:p>
            <a:pPr algn="ctr"/>
            <a:r>
              <a:rPr lang="ko-KR" altLang="en-US" sz="24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고용하기 위해  만듭니다</a:t>
            </a:r>
            <a:r>
              <a:rPr lang="en-US" altLang="ko-KR" sz="24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”</a:t>
            </a:r>
          </a:p>
          <a:p>
            <a:pPr algn="ctr"/>
            <a:endParaRPr lang="en-US" altLang="ko-KR" sz="2000" spc="-15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rgbClr val="008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사회문제 해결을 미션으로 삼아</a:t>
            </a:r>
            <a:endParaRPr lang="en-US" altLang="ko-KR" sz="1400" spc="-15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그 문제의 해결을 비즈니스 활동을 풀어내는 기업</a:t>
            </a:r>
            <a:r>
              <a:rPr lang="en-US" altLang="ko-KR" sz="14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1400" spc="-150" dirty="0" err="1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ㅡ</a:t>
            </a:r>
            <a:endParaRPr lang="en-US" altLang="ko-KR" sz="1400" spc="-15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14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바로 </a:t>
            </a:r>
            <a:r>
              <a:rPr lang="ko-KR" altLang="en-US" sz="1400" spc="-150" dirty="0" err="1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사회적기업입니다</a:t>
            </a:r>
            <a:endParaRPr lang="en-US" altLang="ko-KR" sz="1400" spc="-15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endParaRPr lang="en-US" altLang="ko-KR" sz="2000" spc="-15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rgbClr val="008B82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r>
              <a:rPr lang="ko-KR" altLang="en-US" sz="28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㈜제일산업은 장애인들의 일자리 문제와 장애인들의 삶의 질 개선을 위한</a:t>
            </a:r>
            <a:endParaRPr lang="en-US" altLang="ko-KR" sz="2800" spc="-15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28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최선의 방법으로 비즈니스 활동을 전개해 나갑니다</a:t>
            </a:r>
            <a:endParaRPr lang="en-US" altLang="ko-KR" sz="2800" spc="-15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6511" y="359624"/>
            <a:ext cx="3451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spc="-300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제일산업을 이용하시는 고객께 </a:t>
            </a:r>
            <a:r>
              <a:rPr lang="ko-KR" altLang="en-US" sz="2000" spc="-300" dirty="0" err="1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드리는ㅡ</a:t>
            </a:r>
            <a:endParaRPr lang="en-US" altLang="ko-KR" sz="2000" spc="-300" dirty="0" err="1" smtClean="0">
              <a:ln>
                <a:solidFill>
                  <a:schemeClr val="bg2">
                    <a:lumMod val="50000"/>
                    <a:alpha val="1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0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" y="733425"/>
            <a:ext cx="6133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 err="1" smtClean="0"/>
              <a:t>세번째</a:t>
            </a:r>
            <a:r>
              <a:rPr lang="ko-KR" altLang="en-US" dirty="0" smtClean="0"/>
              <a:t> 이익</a:t>
            </a:r>
            <a:endParaRPr lang="en-US" altLang="ko-KR" dirty="0" smtClean="0"/>
          </a:p>
          <a:p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연계고용 감면 </a:t>
            </a:r>
            <a:r>
              <a:rPr lang="en-US" altLang="ko-KR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+ 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장애인 부담금 감면</a:t>
            </a:r>
            <a:endParaRPr lang="en-US" altLang="ko-KR" dirty="0" smtClean="0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dirty="0" smtClean="0"/>
              <a:t>혜택을 받으실 수 있습니다</a:t>
            </a:r>
            <a:endParaRPr lang="en-US" altLang="ko-KR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356511" y="359624"/>
            <a:ext cx="3451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spc="-300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제일산업을 이용하시는 </a:t>
            </a:r>
            <a:r>
              <a:rPr lang="ko-KR" altLang="en-US" sz="2000" spc="-30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고객께 </a:t>
            </a:r>
            <a:r>
              <a:rPr lang="ko-KR" altLang="en-US" sz="2000" spc="-300" dirty="0" err="1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드리는ㅡ</a:t>
            </a:r>
            <a:endParaRPr lang="en-US" altLang="ko-KR" sz="2000" spc="-300" dirty="0" err="1" smtClean="0">
              <a:ln>
                <a:solidFill>
                  <a:schemeClr val="bg2">
                    <a:lumMod val="50000"/>
                    <a:alpha val="1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4080641" y="4498176"/>
            <a:ext cx="3725360" cy="1285856"/>
            <a:chOff x="7439945" y="4441448"/>
            <a:chExt cx="3725360" cy="1285856"/>
          </a:xfrm>
        </p:grpSpPr>
        <p:sp>
          <p:nvSpPr>
            <p:cNvPr id="6" name="직사각형 5"/>
            <p:cNvSpPr/>
            <p:nvPr/>
          </p:nvSpPr>
          <p:spPr>
            <a:xfrm>
              <a:off x="7439945" y="4988640"/>
              <a:ext cx="355691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장애인 고용부담금은 기업이나 공공기관이 장애인 의무 고용비율</a:t>
              </a:r>
              <a:r>
                <a:rPr lang="en-US" altLang="ko-KR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(</a:t>
              </a:r>
              <a:r>
                <a:rPr lang="ko-KR" altLang="en-US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민간 기업의 경우 </a:t>
              </a:r>
              <a:r>
                <a:rPr lang="en-US" altLang="ko-KR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2.3%)</a:t>
              </a:r>
              <a:r>
                <a:rPr lang="ko-KR" altLang="en-US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을 지키지 않는 대신 정부에 부담금을 내는 제도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1851" y="4441448"/>
              <a:ext cx="3693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rgbClr val="C00000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장애인 고용부담금 감면제도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10498" y="4498179"/>
            <a:ext cx="3556918" cy="1795573"/>
            <a:chOff x="7439945" y="4362618"/>
            <a:chExt cx="3556918" cy="1795573"/>
          </a:xfrm>
        </p:grpSpPr>
        <p:sp>
          <p:nvSpPr>
            <p:cNvPr id="10" name="직사각형 9"/>
            <p:cNvSpPr/>
            <p:nvPr/>
          </p:nvSpPr>
          <p:spPr>
            <a:xfrm>
              <a:off x="7439945" y="4988640"/>
              <a:ext cx="355691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장애인을 직접 고용하기 어려운 장애인고용의무 사업체가 장애인직업재활시설</a:t>
              </a:r>
              <a:r>
                <a:rPr lang="en-US" altLang="ko-KR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, </a:t>
              </a:r>
              <a:r>
                <a:rPr lang="ko-KR" altLang="en-US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장애인표준사업장 등에  생산품 판매를 전담하는 등의 도급을 준 경우</a:t>
              </a:r>
              <a:r>
                <a:rPr lang="en-US" altLang="ko-KR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, </a:t>
              </a:r>
              <a:r>
                <a:rPr lang="ko-KR" altLang="en-US" sz="1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생산활동에 종사한 장애인을 당해 고용의무사업주가 고용한 것으로 간주하여 부담금을 감면해주는 제도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71851" y="4362618"/>
              <a:ext cx="34099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24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rgbClr val="C00000"/>
                  </a:solidFill>
                  <a:latin typeface="나눔명조" panose="02020603020101020101" pitchFamily="18" charset="-127"/>
                  <a:ea typeface="나눔명조" panose="02020603020101020101" pitchFamily="18" charset="-127"/>
                </a:rPr>
                <a:t>연계고용 부담금 감면제도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7061" y="2613354"/>
            <a:ext cx="88385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연계고용대상 사업장은</a:t>
            </a:r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「장애인복지법」제</a:t>
            </a:r>
            <a:r>
              <a:rPr lang="en-US" altLang="ko-KR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58</a:t>
            </a:r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조제</a:t>
            </a:r>
            <a:r>
              <a:rPr lang="en-US" altLang="ko-KR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1</a:t>
            </a:r>
            <a:r>
              <a:rPr lang="ko-KR" altLang="en-US" sz="2400" spc="-300" dirty="0" err="1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항제</a:t>
            </a:r>
            <a:r>
              <a:rPr lang="en-US" altLang="ko-KR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3</a:t>
            </a:r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호의</a:t>
            </a:r>
            <a:endParaRPr lang="en-US" altLang="ko-KR" sz="2400" spc="-30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rgbClr val="32475C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 fontAlgn="base"/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“직업재활시설”과「장애인고용촉진 및 </a:t>
            </a:r>
            <a:r>
              <a:rPr lang="ko-KR" altLang="en-US" sz="2400" spc="-300" dirty="0" err="1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직업재활법</a:t>
            </a:r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」제</a:t>
            </a:r>
            <a:r>
              <a:rPr lang="en-US" altLang="ko-KR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22</a:t>
            </a:r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조의</a:t>
            </a:r>
            <a:r>
              <a:rPr lang="en-US" altLang="ko-KR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4</a:t>
            </a:r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에 따라</a:t>
            </a:r>
            <a:endParaRPr lang="en-US" altLang="ko-KR" sz="2400" spc="-30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rgbClr val="32475C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 fontAlgn="base"/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인증받은 </a:t>
            </a:r>
            <a:r>
              <a:rPr lang="ko-KR" altLang="en-US" sz="2400" b="1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C00000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“장애인 표준사업장”</a:t>
            </a:r>
            <a:r>
              <a:rPr lang="ko-KR" altLang="en-US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입니다</a:t>
            </a:r>
            <a:r>
              <a:rPr lang="en-US" altLang="ko-KR" sz="24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.</a:t>
            </a:r>
            <a:endParaRPr lang="ko-KR" altLang="en-US" sz="2400" spc="-30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rgbClr val="32475C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 fontAlgn="base"/>
            <a:r>
              <a:rPr lang="en-US" altLang="ko-KR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(</a:t>
            </a:r>
            <a:r>
              <a:rPr lang="ko-KR" altLang="en-US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개정 전 고시 제</a:t>
            </a:r>
            <a:r>
              <a:rPr lang="en-US" altLang="ko-KR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2</a:t>
            </a:r>
            <a:r>
              <a:rPr lang="ko-KR" altLang="en-US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조제</a:t>
            </a:r>
            <a:r>
              <a:rPr lang="en-US" altLang="ko-KR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1~3</a:t>
            </a:r>
            <a:r>
              <a:rPr lang="ko-KR" altLang="en-US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호 </a:t>
            </a:r>
            <a:r>
              <a:rPr lang="en-US" altLang="ko-KR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/ </a:t>
            </a:r>
            <a:r>
              <a:rPr lang="ko-KR" altLang="en-US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개정 고시 제</a:t>
            </a:r>
            <a:r>
              <a:rPr lang="en-US" altLang="ko-KR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2</a:t>
            </a:r>
            <a:r>
              <a:rPr lang="ko-KR" altLang="en-US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조제</a:t>
            </a:r>
            <a:r>
              <a:rPr lang="en-US" altLang="ko-KR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3</a:t>
            </a:r>
            <a:r>
              <a:rPr lang="ko-KR" altLang="en-US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호</a:t>
            </a:r>
            <a:r>
              <a:rPr lang="en-US" altLang="ko-KR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․</a:t>
            </a:r>
            <a:r>
              <a:rPr lang="ko-KR" altLang="en-US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제</a:t>
            </a:r>
            <a:r>
              <a:rPr lang="en-US" altLang="ko-KR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4</a:t>
            </a:r>
            <a:r>
              <a:rPr lang="ko-KR" altLang="en-US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호</a:t>
            </a:r>
            <a:r>
              <a:rPr lang="en-US" altLang="ko-KR" sz="1600" spc="-30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rgbClr val="32475C"/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)</a:t>
            </a:r>
            <a:endParaRPr lang="ko-KR" altLang="en-US" sz="1600" spc="-30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solidFill>
                <a:srgbClr val="32475C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155" t="21310" r="10216" b="11793"/>
          <a:stretch>
            <a:fillRect/>
          </a:stretch>
        </p:blipFill>
        <p:spPr bwMode="auto">
          <a:xfrm>
            <a:off x="7977353" y="4508938"/>
            <a:ext cx="3633589" cy="1957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272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733425"/>
            <a:ext cx="4203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/>
              <a:t>사회적 가치창출과</a:t>
            </a:r>
            <a:endParaRPr lang="en-US" altLang="ko-KR" dirty="0"/>
          </a:p>
          <a:p>
            <a:r>
              <a:rPr lang="ko-KR" altLang="en-US" dirty="0"/>
              <a:t>사회와 함께 성장하는 기업</a:t>
            </a:r>
            <a:endParaRPr lang="en-US" altLang="ko-KR" dirty="0"/>
          </a:p>
          <a:p>
            <a:r>
              <a:rPr lang="ko-KR" altLang="en-US" dirty="0"/>
              <a:t>제일산업 입니다 </a:t>
            </a:r>
            <a:r>
              <a:rPr lang="en-US" altLang="ko-KR" dirty="0"/>
              <a:t>1</a:t>
            </a:r>
            <a:endParaRPr lang="ko-KR" altLang="en-US" dirty="0" err="1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2" cstate="print"/>
          <a:srcRect l="22436" t="8461" r="22372" b="9829"/>
          <a:stretch/>
        </p:blipFill>
        <p:spPr>
          <a:xfrm>
            <a:off x="5608127" y="1315916"/>
            <a:ext cx="5655636" cy="470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24677" t="3793" r="26832"/>
          <a:stretch>
            <a:fillRect/>
          </a:stretch>
        </p:blipFill>
        <p:spPr bwMode="auto">
          <a:xfrm>
            <a:off x="567559" y="3429000"/>
            <a:ext cx="2071555" cy="2596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32933" r="43990" b="6205"/>
          <a:stretch>
            <a:fillRect/>
          </a:stretch>
        </p:blipFill>
        <p:spPr bwMode="auto">
          <a:xfrm>
            <a:off x="4431324" y="3429000"/>
            <a:ext cx="1050962" cy="250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822" t="9930" r="38147" b="5017"/>
          <a:stretch>
            <a:fillRect/>
          </a:stretch>
        </p:blipFill>
        <p:spPr bwMode="auto">
          <a:xfrm>
            <a:off x="2116741" y="3454915"/>
            <a:ext cx="3148265" cy="2570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32933" r="43990" b="6205"/>
          <a:stretch>
            <a:fillRect/>
          </a:stretch>
        </p:blipFill>
        <p:spPr bwMode="auto">
          <a:xfrm>
            <a:off x="3493477" y="3475893"/>
            <a:ext cx="2063260" cy="254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485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733425"/>
            <a:ext cx="4838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/>
              <a:t>사회적 가치창출과</a:t>
            </a:r>
            <a:endParaRPr lang="en-US" altLang="ko-KR" dirty="0"/>
          </a:p>
          <a:p>
            <a:r>
              <a:rPr lang="ko-KR" altLang="en-US" dirty="0"/>
              <a:t>사회와 함께 성장하는 기업</a:t>
            </a:r>
            <a:endParaRPr lang="en-US" altLang="ko-KR" dirty="0"/>
          </a:p>
          <a:p>
            <a:r>
              <a:rPr lang="ko-KR" altLang="en-US" dirty="0" smtClean="0"/>
              <a:t>제일산업 </a:t>
            </a:r>
            <a:r>
              <a:rPr lang="ko-KR" altLang="en-US" dirty="0"/>
              <a:t>입니다 </a:t>
            </a:r>
            <a:r>
              <a:rPr lang="en-US" altLang="ko-KR" dirty="0" smtClean="0"/>
              <a:t>2</a:t>
            </a:r>
            <a:endParaRPr lang="ko-KR" altLang="en-US" dirty="0" err="1"/>
          </a:p>
        </p:txBody>
      </p:sp>
      <p:grpSp>
        <p:nvGrpSpPr>
          <p:cNvPr id="4" name="그룹 3"/>
          <p:cNvGrpSpPr/>
          <p:nvPr/>
        </p:nvGrpSpPr>
        <p:grpSpPr>
          <a:xfrm>
            <a:off x="4286992" y="1411820"/>
            <a:ext cx="7552707" cy="4908746"/>
            <a:chOff x="3019348" y="724295"/>
            <a:chExt cx="8715264" cy="5664329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9010" y="724295"/>
              <a:ext cx="2531898" cy="162871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35188" y="2397641"/>
              <a:ext cx="3351830" cy="1947721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503174" y="4453128"/>
              <a:ext cx="2593812" cy="193549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5" cstate="print">
              <a:lum contrast="33000"/>
            </a:blip>
            <a:stretch>
              <a:fillRect/>
            </a:stretch>
          </p:blipFill>
          <p:spPr>
            <a:xfrm>
              <a:off x="9208247" y="4434168"/>
              <a:ext cx="2526365" cy="1954456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9348" y="4466831"/>
              <a:ext cx="3368353" cy="1912949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7" cstate="print">
              <a:lum bright="18000" contrast="23000"/>
            </a:blip>
            <a:stretch>
              <a:fillRect/>
            </a:stretch>
          </p:blipFill>
          <p:spPr>
            <a:xfrm>
              <a:off x="9216413" y="2438751"/>
              <a:ext cx="2504493" cy="1872225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8" cstate="print">
              <a:lum bright="-19000" contrast="35000"/>
            </a:blip>
            <a:stretch>
              <a:fillRect/>
            </a:stretch>
          </p:blipFill>
          <p:spPr>
            <a:xfrm>
              <a:off x="6494441" y="2411344"/>
              <a:ext cx="2612031" cy="1932158"/>
            </a:xfrm>
            <a:prstGeom prst="rect">
              <a:avLst/>
            </a:prstGeom>
          </p:spPr>
        </p:pic>
      </p:grpSp>
      <p:pic>
        <p:nvPicPr>
          <p:cNvPr id="13" name="Picture 2" descr="F:\2014-5행복나래(2차)\사진\한마음체육대회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9393" y="4643252"/>
            <a:ext cx="3502526" cy="1686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71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733425"/>
            <a:ext cx="42033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/>
              <a:t>사회적 가치창출과</a:t>
            </a:r>
            <a:endParaRPr lang="en-US" altLang="ko-KR" dirty="0"/>
          </a:p>
          <a:p>
            <a:r>
              <a:rPr lang="ko-KR" altLang="en-US" dirty="0"/>
              <a:t>사회와 함께 성장하는 기업</a:t>
            </a:r>
            <a:endParaRPr lang="en-US" altLang="ko-KR" dirty="0"/>
          </a:p>
          <a:p>
            <a:r>
              <a:rPr lang="ko-KR" altLang="en-US" dirty="0"/>
              <a:t>제일산업 입니다 </a:t>
            </a:r>
            <a:r>
              <a:rPr lang="en-US" altLang="ko-KR" dirty="0" smtClean="0"/>
              <a:t>3</a:t>
            </a:r>
            <a:endParaRPr lang="ko-KR" altLang="en-US" dirty="0" err="1"/>
          </a:p>
        </p:txBody>
      </p:sp>
      <p:grpSp>
        <p:nvGrpSpPr>
          <p:cNvPr id="17" name="그룹 16"/>
          <p:cNvGrpSpPr/>
          <p:nvPr/>
        </p:nvGrpSpPr>
        <p:grpSpPr>
          <a:xfrm>
            <a:off x="391886" y="3428999"/>
            <a:ext cx="11372703" cy="2306783"/>
            <a:chOff x="1034420" y="3429000"/>
            <a:chExt cx="12448497" cy="2524992"/>
          </a:xfrm>
        </p:grpSpPr>
        <p:pic>
          <p:nvPicPr>
            <p:cNvPr id="2051" name="Picture 3" descr="F:\2014-5행복나래(2차)\사진\2012년 미군자선행사 단체사진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88630" y="3429000"/>
              <a:ext cx="3794287" cy="2520000"/>
            </a:xfrm>
            <a:prstGeom prst="rect">
              <a:avLst/>
            </a:prstGeom>
            <a:noFill/>
          </p:spPr>
        </p:pic>
        <p:grpSp>
          <p:nvGrpSpPr>
            <p:cNvPr id="16" name="그룹 15"/>
            <p:cNvGrpSpPr/>
            <p:nvPr/>
          </p:nvGrpSpPr>
          <p:grpSpPr>
            <a:xfrm>
              <a:off x="1034420" y="3429001"/>
              <a:ext cx="8516513" cy="2524991"/>
              <a:chOff x="1034420" y="3429001"/>
              <a:chExt cx="8516513" cy="2524991"/>
            </a:xfrm>
          </p:grpSpPr>
          <p:pic>
            <p:nvPicPr>
              <p:cNvPr id="2050" name="Picture 2" descr="F:\2014-5행복나래(2차)\사진\한마음체육대회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1034420" y="3432252"/>
                <a:ext cx="4055582" cy="2521740"/>
              </a:xfrm>
              <a:prstGeom prst="rect">
                <a:avLst/>
              </a:prstGeom>
              <a:noFill/>
            </p:spPr>
          </p:pic>
          <p:pic>
            <p:nvPicPr>
              <p:cNvPr id="2053" name="Picture 5" descr="F:\2014-5행복나래(2차)\사진\0_전달_ 제목없음_150413\20131226_142120.jpe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80993" y="3429001"/>
                <a:ext cx="4369940" cy="2520000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29771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" y="733425"/>
            <a:ext cx="4838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/>
              <a:t>사회적 가치창출과</a:t>
            </a:r>
            <a:endParaRPr lang="en-US" altLang="ko-KR" dirty="0"/>
          </a:p>
          <a:p>
            <a:r>
              <a:rPr lang="ko-KR" altLang="en-US" dirty="0"/>
              <a:t>사회와 함께 성장하는 기업</a:t>
            </a:r>
            <a:endParaRPr lang="en-US" altLang="ko-KR" dirty="0"/>
          </a:p>
          <a:p>
            <a:r>
              <a:rPr lang="ko-KR" altLang="en-US" dirty="0"/>
              <a:t>제일산업 </a:t>
            </a:r>
            <a:r>
              <a:rPr lang="ko-KR" altLang="en-US" dirty="0" smtClean="0"/>
              <a:t>입니다</a:t>
            </a:r>
            <a:endParaRPr lang="ko-KR" altLang="en-US" dirty="0"/>
          </a:p>
        </p:txBody>
      </p:sp>
      <p:grpSp>
        <p:nvGrpSpPr>
          <p:cNvPr id="19" name="그룹 18"/>
          <p:cNvGrpSpPr/>
          <p:nvPr/>
        </p:nvGrpSpPr>
        <p:grpSpPr>
          <a:xfrm>
            <a:off x="6450052" y="1637499"/>
            <a:ext cx="4089626" cy="3615277"/>
            <a:chOff x="5166482" y="1385746"/>
            <a:chExt cx="4089626" cy="3615277"/>
          </a:xfrm>
        </p:grpSpPr>
        <p:sp>
          <p:nvSpPr>
            <p:cNvPr id="5" name="TextBox 4"/>
            <p:cNvSpPr txBox="1"/>
            <p:nvPr/>
          </p:nvSpPr>
          <p:spPr>
            <a:xfrm rot="1474973">
              <a:off x="5168283" y="1385746"/>
              <a:ext cx="1268083" cy="802600"/>
            </a:xfrm>
            <a:prstGeom prst="flowChartDocumen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>
                  <a:ln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Connect </a:t>
              </a:r>
            </a:p>
            <a:p>
              <a:pPr algn="ctr"/>
              <a:r>
                <a:rPr lang="en-US" altLang="ko-KR" dirty="0" smtClean="0">
                  <a:ln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Line</a:t>
              </a:r>
              <a:endParaRPr lang="ko-KR" altLang="en-US" dirty="0" err="1" smtClean="0">
                <a:ln>
                  <a:solidFill>
                    <a:schemeClr val="bg1">
                      <a:alpha val="1000"/>
                    </a:schemeClr>
                  </a:solidFill>
                </a:ln>
                <a:solidFill>
                  <a:schemeClr val="bg1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cxnSp>
          <p:nvCxnSpPr>
            <p:cNvPr id="13" name="직선 연결선 12"/>
            <p:cNvCxnSpPr/>
            <p:nvPr/>
          </p:nvCxnSpPr>
          <p:spPr>
            <a:xfrm flipV="1">
              <a:off x="5166482" y="1656276"/>
              <a:ext cx="1357750" cy="3344747"/>
            </a:xfrm>
            <a:prstGeom prst="line">
              <a:avLst/>
            </a:prstGeom>
            <a:ln w="3175">
              <a:solidFill>
                <a:srgbClr val="C00000"/>
              </a:solidFill>
              <a:prstDash val="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9"/>
            <p:cNvGrpSpPr/>
            <p:nvPr/>
          </p:nvGrpSpPr>
          <p:grpSpPr>
            <a:xfrm>
              <a:off x="5391909" y="2444475"/>
              <a:ext cx="3864199" cy="1862714"/>
              <a:chOff x="6889170" y="2818562"/>
              <a:chExt cx="3864199" cy="1862714"/>
            </a:xfrm>
            <a:solidFill>
              <a:schemeClr val="bg1">
                <a:lumMod val="95000"/>
              </a:schemeClr>
            </a:solidFill>
          </p:grpSpPr>
          <p:sp>
            <p:nvSpPr>
              <p:cNvPr id="6" name="TextBox 5"/>
              <p:cNvSpPr txBox="1"/>
              <p:nvPr/>
            </p:nvSpPr>
            <p:spPr>
              <a:xfrm>
                <a:off x="7334154" y="3316356"/>
                <a:ext cx="2220480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TEL</a:t>
                </a:r>
                <a:r>
                  <a:rPr lang="ko-KR" altLang="en-US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│</a:t>
                </a:r>
                <a:r>
                  <a:rPr lang="en-US" altLang="ko-KR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054 – 972 - 7988</a:t>
                </a:r>
                <a:endParaRPr lang="ko-KR" altLang="en-US" spc="-150" dirty="0" err="1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097486" y="3814150"/>
                <a:ext cx="2779928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Mobile</a:t>
                </a:r>
                <a:r>
                  <a:rPr lang="ko-KR" altLang="en-US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│</a:t>
                </a:r>
                <a:r>
                  <a:rPr lang="en-US" altLang="ko-KR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010 – 8351 - 2355</a:t>
                </a:r>
                <a:endParaRPr lang="ko-KR" altLang="en-US" spc="-150" dirty="0" err="1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889170" y="4311944"/>
                <a:ext cx="3864199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Homepage</a:t>
                </a:r>
                <a:r>
                  <a:rPr lang="ko-KR" altLang="en-US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│</a:t>
                </a:r>
                <a:r>
                  <a:rPr lang="en-US" altLang="ko-KR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http://www.nanumicup.com</a:t>
                </a:r>
                <a:endParaRPr lang="ko-KR" altLang="en-US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14513" y="2818562"/>
                <a:ext cx="1454244" cy="36933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대표│</a:t>
                </a:r>
                <a:r>
                  <a:rPr lang="ko-KR" altLang="en-US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정하일</a:t>
                </a: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6439351" y="4686995"/>
            <a:ext cx="188384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담당자│</a:t>
            </a:r>
            <a:r>
              <a:rPr lang="ko-KR" altLang="en-US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김은아 대리</a:t>
            </a:r>
          </a:p>
        </p:txBody>
      </p:sp>
    </p:spTree>
    <p:extLst>
      <p:ext uri="{BB962C8B-B14F-4D97-AF65-F5344CB8AC3E}">
        <p14:creationId xmlns:p14="http://schemas.microsoft.com/office/powerpoint/2010/main" xmlns="" val="29284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4933663" y="2176906"/>
            <a:ext cx="2324675" cy="2523890"/>
            <a:chOff x="5311733" y="1657200"/>
            <a:chExt cx="2324675" cy="2523890"/>
          </a:xfrm>
        </p:grpSpPr>
        <p:grpSp>
          <p:nvGrpSpPr>
            <p:cNvPr id="2" name="그룹 1"/>
            <p:cNvGrpSpPr/>
            <p:nvPr/>
          </p:nvGrpSpPr>
          <p:grpSpPr>
            <a:xfrm>
              <a:off x="5471877" y="1657200"/>
              <a:ext cx="1305280" cy="2523890"/>
              <a:chOff x="6126734" y="1657200"/>
              <a:chExt cx="1305280" cy="2523890"/>
            </a:xfrm>
          </p:grpSpPr>
          <p:sp>
            <p:nvSpPr>
              <p:cNvPr id="4" name="TextBox 3"/>
              <p:cNvSpPr txBox="1"/>
              <p:nvPr/>
            </p:nvSpPr>
            <p:spPr>
              <a:xfrm rot="1474973">
                <a:off x="6126734" y="1657200"/>
                <a:ext cx="1268083" cy="458629"/>
              </a:xfrm>
              <a:prstGeom prst="flowChartDocumen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ln>
                      <a:solidFill>
                        <a:schemeClr val="bg1">
                          <a:alpha val="1000"/>
                        </a:schemeClr>
                      </a:solidFill>
                    </a:ln>
                    <a:solidFill>
                      <a:schemeClr val="bg1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rPr>
                  <a:t>Thank you</a:t>
                </a:r>
                <a:endParaRPr lang="ko-KR" altLang="en-US" dirty="0" err="1" smtClean="0">
                  <a:ln>
                    <a:solidFill>
                      <a:schemeClr val="bg1">
                        <a:alpha val="1000"/>
                      </a:schemeClr>
                    </a:solidFill>
                  </a:ln>
                  <a:solidFill>
                    <a:schemeClr val="bg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cxnSp>
            <p:nvCxnSpPr>
              <p:cNvPr id="5" name="직선 연결선 4"/>
              <p:cNvCxnSpPr/>
              <p:nvPr/>
            </p:nvCxnSpPr>
            <p:spPr>
              <a:xfrm flipV="1">
                <a:off x="6509299" y="1908030"/>
                <a:ext cx="922715" cy="2273060"/>
              </a:xfrm>
              <a:prstGeom prst="line">
                <a:avLst/>
              </a:prstGeom>
              <a:ln w="3175">
                <a:solidFill>
                  <a:srgbClr val="C00000"/>
                </a:solidFill>
                <a:prstDash val="dash"/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5311733" y="3091194"/>
              <a:ext cx="2324675" cy="7078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40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감사합니다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6709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211" y="733425"/>
            <a:ext cx="6011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spc="-150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명랑하고 행복한 사람들이</a:t>
            </a:r>
            <a:r>
              <a:rPr lang="en-US" altLang="ko-KR" sz="3200" spc="-150" dirty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</a:t>
            </a:r>
            <a:r>
              <a:rPr lang="ko-KR" altLang="en-US" sz="3200" spc="-150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만드는</a:t>
            </a:r>
            <a:endParaRPr lang="en-US" altLang="ko-KR" sz="3200" spc="-150" dirty="0" smtClean="0">
              <a:ln>
                <a:solidFill>
                  <a:schemeClr val="bg2">
                    <a:lumMod val="50000"/>
                    <a:alpha val="1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r>
              <a:rPr lang="ko-KR" altLang="en-US" sz="3200" spc="-150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㈜제일산업</a:t>
            </a:r>
            <a:r>
              <a:rPr lang="ko-KR" altLang="en-US" sz="3200" spc="-150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 스토리</a:t>
            </a:r>
            <a:endParaRPr lang="en-US" altLang="ko-KR" sz="3200" spc="-150" dirty="0" smtClean="0">
              <a:ln>
                <a:solidFill>
                  <a:schemeClr val="bg2">
                    <a:lumMod val="50000"/>
                    <a:alpha val="1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414304" y="2327564"/>
            <a:ext cx="9355255" cy="3920836"/>
            <a:chOff x="2662245" y="2088593"/>
            <a:chExt cx="8465710" cy="3548023"/>
          </a:xfrm>
        </p:grpSpPr>
        <p:pic>
          <p:nvPicPr>
            <p:cNvPr id="22" name="Picture 2" descr="F:\2014-5행복나래(2차)\멘토링\0_(주)제일산업 사진 송부_150320\체육대회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59106" y="4467254"/>
              <a:ext cx="1902070" cy="1167571"/>
            </a:xfrm>
            <a:prstGeom prst="rect">
              <a:avLst/>
            </a:prstGeom>
            <a:noFill/>
          </p:spPr>
        </p:pic>
        <p:grpSp>
          <p:nvGrpSpPr>
            <p:cNvPr id="24" name="그룹 23"/>
            <p:cNvGrpSpPr/>
            <p:nvPr/>
          </p:nvGrpSpPr>
          <p:grpSpPr>
            <a:xfrm>
              <a:off x="2662245" y="2088593"/>
              <a:ext cx="8465710" cy="3548023"/>
              <a:chOff x="2662245" y="2088593"/>
              <a:chExt cx="8465710" cy="3548023"/>
            </a:xfrm>
          </p:grpSpPr>
          <p:pic>
            <p:nvPicPr>
              <p:cNvPr id="20" name="Picture 2" descr="F:\2014-5행복나래(2차)\멘토링\0_(주)제일산업 사진 송부_150320\공장건물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9636121" y="2088593"/>
                <a:ext cx="1491834" cy="1166595"/>
              </a:xfrm>
              <a:prstGeom prst="rect">
                <a:avLst/>
              </a:prstGeom>
              <a:noFill/>
            </p:spPr>
          </p:pic>
          <p:grpSp>
            <p:nvGrpSpPr>
              <p:cNvPr id="23" name="그룹 22"/>
              <p:cNvGrpSpPr/>
              <p:nvPr/>
            </p:nvGrpSpPr>
            <p:grpSpPr>
              <a:xfrm>
                <a:off x="2662245" y="2098963"/>
                <a:ext cx="8456195" cy="3537653"/>
                <a:chOff x="2662245" y="2098963"/>
                <a:chExt cx="8456195" cy="3537653"/>
              </a:xfrm>
            </p:grpSpPr>
            <p:grpSp>
              <p:nvGrpSpPr>
                <p:cNvPr id="19" name="그룹 18"/>
                <p:cNvGrpSpPr/>
                <p:nvPr/>
              </p:nvGrpSpPr>
              <p:grpSpPr>
                <a:xfrm>
                  <a:off x="2662245" y="2098963"/>
                  <a:ext cx="6940536" cy="3537653"/>
                  <a:chOff x="1773828" y="2406244"/>
                  <a:chExt cx="9558663" cy="4872136"/>
                </a:xfrm>
              </p:grpSpPr>
              <p:grpSp>
                <p:nvGrpSpPr>
                  <p:cNvPr id="17" name="그룹 16"/>
                  <p:cNvGrpSpPr/>
                  <p:nvPr/>
                </p:nvGrpSpPr>
                <p:grpSpPr>
                  <a:xfrm>
                    <a:off x="1773828" y="2406244"/>
                    <a:ext cx="9558663" cy="4836820"/>
                    <a:chOff x="1773828" y="2406244"/>
                    <a:chExt cx="9558663" cy="4836820"/>
                  </a:xfrm>
                </p:grpSpPr>
                <p:grpSp>
                  <p:nvGrpSpPr>
                    <p:cNvPr id="8" name="그룹 7"/>
                    <p:cNvGrpSpPr/>
                    <p:nvPr/>
                  </p:nvGrpSpPr>
                  <p:grpSpPr>
                    <a:xfrm>
                      <a:off x="1773828" y="2406244"/>
                      <a:ext cx="7398321" cy="4836820"/>
                      <a:chOff x="1096400" y="1440637"/>
                      <a:chExt cx="10449503" cy="6831598"/>
                    </a:xfrm>
                  </p:grpSpPr>
                  <p:pic>
                    <p:nvPicPr>
                      <p:cNvPr id="12" name="그림 11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05685" y="1440637"/>
                        <a:ext cx="3440216" cy="229556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3" name="그림 12"/>
                      <p:cNvPicPr>
                        <a:picLocks noChangeAspect="1"/>
                      </p:cNvPicPr>
                      <p:nvPr/>
                    </p:nvPicPr>
                    <p:blipFill>
                      <a:blip r:embed="rId5" cstate="print">
                        <a:lum bright="-31000" contrast="51000"/>
                      </a:blip>
                      <a:stretch>
                        <a:fillRect/>
                      </a:stretch>
                    </p:blipFill>
                    <p:spPr>
                      <a:xfrm>
                        <a:off x="8105685" y="3803468"/>
                        <a:ext cx="2877273" cy="215306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4" name="그림 13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05687" y="1440637"/>
                        <a:ext cx="3440216" cy="229556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" name="그림 4"/>
                      <p:cNvPicPr>
                        <a:picLocks noChangeAspect="1"/>
                      </p:cNvPicPr>
                      <p:nvPr/>
                    </p:nvPicPr>
                    <p:blipFill>
                      <a:blip r:embed="rId6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01042" y="1440637"/>
                        <a:ext cx="3440218" cy="229556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" name="그림 6"/>
                      <p:cNvPicPr>
                        <a:picLocks noChangeAspect="1"/>
                      </p:cNvPicPr>
                      <p:nvPr/>
                    </p:nvPicPr>
                    <p:blipFill>
                      <a:blip r:embed="rId7" cstate="print"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01042" y="3786187"/>
                        <a:ext cx="3440218" cy="215795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9" name="그림 8"/>
                      <p:cNvPicPr>
                        <a:picLocks noChangeAspect="1"/>
                      </p:cNvPicPr>
                      <p:nvPr/>
                    </p:nvPicPr>
                    <p:blipFill>
                      <a:blip r:embed="rId8" cstate="print">
                        <a:lum bright="8000"/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96400" y="3786187"/>
                        <a:ext cx="3440218" cy="2157955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0" name="그림 9"/>
                      <p:cNvPicPr>
                        <a:picLocks noChangeAspect="1"/>
                      </p:cNvPicPr>
                      <p:nvPr/>
                    </p:nvPicPr>
                    <p:blipFill>
                      <a:blip r:embed="rId9" cstate="print">
                        <a:lum bright="15000"/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96400" y="1440637"/>
                        <a:ext cx="3440218" cy="229556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5" name="그림 14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>
                        <a:lum bright="21000" contrast="17000"/>
                        <a:extLst>
                          <a:ext uri="{28A0092B-C50C-407E-A947-70E740481C1C}">
                            <a14:useLocalDpi xmlns:a14="http://schemas.microsoft.com/office/drawing/2010/main" xmlns="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83220" y="6049989"/>
                        <a:ext cx="2790284" cy="222224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6" name="Picture 2" descr="F:\2014-5행복나래(2차)\멘토링\0_(주)제일산업 사진 송부_150320\비닐포장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9226463" y="2406244"/>
                      <a:ext cx="2106028" cy="1613701"/>
                    </a:xfrm>
                    <a:prstGeom prst="rect">
                      <a:avLst/>
                    </a:prstGeom>
                    <a:noFill/>
                  </p:spPr>
                </p:pic>
              </p:grpSp>
              <p:pic>
                <p:nvPicPr>
                  <p:cNvPr id="18" name="Picture 2" descr="F:\2014-5행복나래(2차)\멘토링\0_(주)제일산업 사진 송부_150320\자동성형상세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1790700" y="5656833"/>
                    <a:ext cx="2261755" cy="1621547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17410" name="Picture 2" descr="http://www.ablenews.co.kr/news/newsimages/newsimage/c_0_005220131126150514365199.jpg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 bwMode="auto">
                <a:xfrm>
                  <a:off x="7785580" y="3322213"/>
                  <a:ext cx="3332860" cy="2301867"/>
                </a:xfrm>
                <a:prstGeom prst="rect">
                  <a:avLst/>
                </a:prstGeom>
                <a:noFill/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xmlns="" val="39732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직선 연결선 110"/>
          <p:cNvCxnSpPr>
            <a:stCxn id="3" idx="0"/>
          </p:cNvCxnSpPr>
          <p:nvPr/>
        </p:nvCxnSpPr>
        <p:spPr>
          <a:xfrm flipH="1" flipV="1">
            <a:off x="707374" y="3847517"/>
            <a:ext cx="1" cy="38878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 flipV="1">
            <a:off x="1139653" y="3336968"/>
            <a:ext cx="1" cy="52803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2900" y="493366"/>
            <a:ext cx="4213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역사와 전통의</a:t>
            </a:r>
            <a:endParaRPr lang="en-US" altLang="ko-KR" dirty="0" smtClean="0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외길 </a:t>
            </a:r>
            <a:r>
              <a:rPr lang="en-US" altLang="ko-KR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20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</a:t>
            </a:r>
            <a:endParaRPr lang="en-US" altLang="ko-KR" dirty="0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dirty="0" smtClean="0"/>
              <a:t>신뢰가 생명이었습니다</a:t>
            </a:r>
            <a:endParaRPr lang="ko-KR" altLang="en-US" dirty="0"/>
          </a:p>
        </p:txBody>
      </p:sp>
      <p:grpSp>
        <p:nvGrpSpPr>
          <p:cNvPr id="62" name="그룹 61"/>
          <p:cNvGrpSpPr/>
          <p:nvPr/>
        </p:nvGrpSpPr>
        <p:grpSpPr>
          <a:xfrm>
            <a:off x="277701" y="2666180"/>
            <a:ext cx="1896673" cy="661005"/>
            <a:chOff x="1524000" y="4623114"/>
            <a:chExt cx="1896673" cy="661005"/>
          </a:xfrm>
        </p:grpSpPr>
        <p:sp>
          <p:nvSpPr>
            <p:cNvPr id="59" name="TextBox 58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2002.04.20</a:t>
              </a:r>
              <a:endParaRPr lang="ko-KR" altLang="en-US" sz="1200" dirty="0" err="1" smtClean="0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24000" y="4837843"/>
              <a:ext cx="189667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장애인의 날</a:t>
              </a:r>
              <a:r>
                <a:rPr lang="en-US" altLang="ko-KR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우수사업체 표창</a:t>
              </a:r>
              <a:endParaRPr lang="en-US" altLang="ko-KR" sz="12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r>
                <a:rPr lang="ko-KR" altLang="en-US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en-US" altLang="ko-KR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(</a:t>
              </a:r>
              <a:r>
                <a:rPr lang="ko-KR" altLang="en-US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경상북도 지사</a:t>
              </a:r>
              <a:r>
                <a:rPr lang="en-US" altLang="ko-KR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)</a:t>
              </a:r>
              <a:endParaRPr lang="ko-KR" altLang="en-US" sz="1100" spc="-150" dirty="0" smtClean="0">
                <a:ln>
                  <a:solidFill>
                    <a:schemeClr val="bg1">
                      <a:lumMod val="50000"/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3837819" y="2642430"/>
            <a:ext cx="1745991" cy="676394"/>
            <a:chOff x="1524000" y="4623114"/>
            <a:chExt cx="1745991" cy="676394"/>
          </a:xfrm>
        </p:grpSpPr>
        <p:sp>
          <p:nvSpPr>
            <p:cNvPr id="66" name="TextBox 65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2008.07.11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524000" y="4837843"/>
              <a:ext cx="1745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err="1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사회적기업</a:t>
              </a:r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인증</a:t>
              </a:r>
              <a:endParaRPr lang="en-US" altLang="ko-KR" sz="12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r>
                <a:rPr lang="en-US" altLang="ko-KR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(</a:t>
              </a:r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노동부장관 제</a:t>
              </a:r>
              <a:r>
                <a:rPr lang="en-US" altLang="ko-KR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2008-40</a:t>
              </a:r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호</a:t>
              </a:r>
              <a:r>
                <a:rPr lang="en-US" altLang="ko-KR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)</a:t>
              </a:r>
              <a:endParaRPr lang="ko-KR" altLang="en-US" sz="1200" spc="-150" dirty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5496831" y="2654305"/>
            <a:ext cx="1508746" cy="491728"/>
            <a:chOff x="1524000" y="4623114"/>
            <a:chExt cx="1508746" cy="491728"/>
          </a:xfrm>
        </p:grpSpPr>
        <p:sp>
          <p:nvSpPr>
            <p:cNvPr id="72" name="TextBox 71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2011.09.01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24000" y="4837843"/>
              <a:ext cx="1508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err="1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롯데칠성음료</a:t>
              </a:r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㈜ 공급 계약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7246394" y="2606804"/>
            <a:ext cx="1428596" cy="491728"/>
            <a:chOff x="1524000" y="4623114"/>
            <a:chExt cx="1428596" cy="491728"/>
          </a:xfrm>
        </p:grpSpPr>
        <p:sp>
          <p:nvSpPr>
            <p:cNvPr id="78" name="TextBox 77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2013.12.16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24000" y="4837843"/>
              <a:ext cx="1428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노동부 고용증진대상</a:t>
              </a:r>
              <a:endParaRPr lang="ko-KR" altLang="en-US" sz="1200" spc="-150" dirty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9063528" y="4198101"/>
            <a:ext cx="1326004" cy="491728"/>
            <a:chOff x="1524000" y="4623114"/>
            <a:chExt cx="1326004" cy="491728"/>
          </a:xfrm>
        </p:grpSpPr>
        <p:sp>
          <p:nvSpPr>
            <p:cNvPr id="84" name="TextBox 83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2016.12,06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524000" y="4837843"/>
              <a:ext cx="13260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㈜</a:t>
              </a:r>
              <a:r>
                <a:rPr lang="ko-KR" altLang="en-US" sz="1200" spc="-150" dirty="0" err="1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락앤락</a:t>
              </a:r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공급계약 </a:t>
              </a:r>
              <a:endParaRPr lang="en-US" altLang="ko-KR" sz="12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222306" y="4236298"/>
            <a:ext cx="970137" cy="491728"/>
            <a:chOff x="257175" y="4623114"/>
            <a:chExt cx="970137" cy="491728"/>
          </a:xfrm>
        </p:grpSpPr>
        <p:sp>
          <p:nvSpPr>
            <p:cNvPr id="3" name="TextBox 2"/>
            <p:cNvSpPr txBox="1"/>
            <p:nvPr/>
          </p:nvSpPr>
          <p:spPr>
            <a:xfrm>
              <a:off x="257175" y="4623114"/>
              <a:ext cx="9701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1999.12.05</a:t>
              </a:r>
              <a:endParaRPr lang="ko-KR" altLang="en-US" sz="1200" dirty="0" err="1" smtClean="0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7175" y="4837843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제일산업 설립</a:t>
              </a: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1356124" y="4236298"/>
            <a:ext cx="1165704" cy="830282"/>
            <a:chOff x="1524000" y="4623114"/>
            <a:chExt cx="1165704" cy="830282"/>
          </a:xfrm>
        </p:grpSpPr>
        <p:sp>
          <p:nvSpPr>
            <p:cNvPr id="64" name="TextBox 63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2002.07.30</a:t>
              </a:r>
              <a:endParaRPr lang="ko-KR" altLang="en-US" sz="1200" dirty="0" err="1" smtClean="0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24000" y="4837843"/>
              <a:ext cx="116570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회사 이전</a:t>
              </a:r>
              <a:endParaRPr lang="en-US" altLang="ko-KR" sz="12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r>
                <a:rPr lang="en-US" altLang="ko-KR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(</a:t>
              </a:r>
              <a:r>
                <a:rPr lang="ko-KR" altLang="en-US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경북 칠곡군 </a:t>
              </a:r>
              <a:r>
                <a:rPr lang="ko-KR" altLang="en-US" sz="1100" spc="-150" dirty="0" err="1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지천면</a:t>
              </a:r>
              <a:r>
                <a:rPr lang="ko-KR" altLang="en-US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endParaRPr lang="en-US" altLang="ko-KR" sz="1100" spc="-150" dirty="0" smtClean="0">
                <a:ln>
                  <a:solidFill>
                    <a:schemeClr val="bg1">
                      <a:lumMod val="50000"/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  <a:p>
              <a:r>
                <a:rPr lang="ko-KR" altLang="en-US" sz="1100" spc="-150" dirty="0" err="1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창평리</a:t>
              </a:r>
              <a:r>
                <a:rPr lang="ko-KR" altLang="en-US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</a:t>
              </a:r>
              <a:r>
                <a:rPr lang="en-US" altLang="ko-KR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507 </a:t>
              </a:r>
              <a:r>
                <a:rPr lang="ko-KR" altLang="en-US" sz="1100" spc="-150" dirty="0" smtClean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자기공장</a:t>
              </a:r>
              <a:r>
                <a:rPr lang="en-US" altLang="ko-KR" sz="1100" spc="-150" dirty="0">
                  <a:ln>
                    <a:solidFill>
                      <a:schemeClr val="bg1">
                        <a:lumMod val="50000"/>
                        <a:alpha val="1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)</a:t>
              </a:r>
              <a:endParaRPr lang="ko-KR" altLang="en-US" sz="1050" spc="-150" dirty="0" smtClean="0">
                <a:ln>
                  <a:solidFill>
                    <a:schemeClr val="bg1">
                      <a:lumMod val="50000"/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4088145" y="4236298"/>
            <a:ext cx="1277914" cy="491728"/>
            <a:chOff x="1524000" y="4623114"/>
            <a:chExt cx="1277914" cy="491728"/>
          </a:xfrm>
        </p:grpSpPr>
        <p:sp>
          <p:nvSpPr>
            <p:cNvPr id="56" name="TextBox 55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2008.01.03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24000" y="4837843"/>
              <a:ext cx="12779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㈜제일산업 법인 등록</a:t>
              </a:r>
            </a:p>
          </p:txBody>
        </p:sp>
      </p:grpSp>
      <p:grpSp>
        <p:nvGrpSpPr>
          <p:cNvPr id="68" name="그룹 67"/>
          <p:cNvGrpSpPr/>
          <p:nvPr/>
        </p:nvGrpSpPr>
        <p:grpSpPr>
          <a:xfrm>
            <a:off x="5482240" y="4224423"/>
            <a:ext cx="1620957" cy="491728"/>
            <a:chOff x="1524000" y="4623114"/>
            <a:chExt cx="1620957" cy="491728"/>
          </a:xfrm>
        </p:grpSpPr>
        <p:sp>
          <p:nvSpPr>
            <p:cNvPr id="69" name="TextBox 68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2010.03.16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24000" y="4837843"/>
              <a:ext cx="16209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대구은행 유망중소기업 선정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10200076" y="2573751"/>
            <a:ext cx="1460656" cy="491728"/>
            <a:chOff x="1524000" y="4623114"/>
            <a:chExt cx="1460656" cy="491728"/>
          </a:xfrm>
        </p:grpSpPr>
        <p:sp>
          <p:nvSpPr>
            <p:cNvPr id="75" name="TextBox 74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2017.09.15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24000" y="4837843"/>
              <a:ext cx="1460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err="1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애터미</a:t>
              </a:r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㈜ </a:t>
              </a:r>
              <a:r>
                <a:rPr lang="ko-KR" altLang="en-US" sz="1200" spc="-150" dirty="0" err="1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협력사</a:t>
              </a:r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선정</a:t>
              </a:r>
              <a:endParaRPr lang="ko-KR" altLang="en-US" sz="1200" spc="-150" dirty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7247942" y="4212548"/>
            <a:ext cx="1624163" cy="491728"/>
            <a:chOff x="1524000" y="4623114"/>
            <a:chExt cx="1624163" cy="491728"/>
          </a:xfrm>
        </p:grpSpPr>
        <p:sp>
          <p:nvSpPr>
            <p:cNvPr id="81" name="TextBox 80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2013.05.07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524000" y="4837843"/>
              <a:ext cx="16241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㈜</a:t>
              </a:r>
              <a:r>
                <a:rPr lang="ko-KR" altLang="en-US" sz="1200" spc="-150" dirty="0" err="1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다이소아성사업</a:t>
              </a:r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 공급 계약</a:t>
              </a: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8584522" y="2597505"/>
            <a:ext cx="1390124" cy="491728"/>
            <a:chOff x="1524000" y="4623114"/>
            <a:chExt cx="1390124" cy="491728"/>
          </a:xfrm>
        </p:grpSpPr>
        <p:sp>
          <p:nvSpPr>
            <p:cNvPr id="87" name="TextBox 86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2014.05.21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524000" y="4837843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행복나래 협력회사 등록</a:t>
              </a:r>
              <a:endParaRPr lang="ko-KR" altLang="en-US" sz="1200" spc="-150" dirty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cxnSp>
        <p:nvCxnSpPr>
          <p:cNvPr id="109" name="직선 연결선 108"/>
          <p:cNvCxnSpPr/>
          <p:nvPr/>
        </p:nvCxnSpPr>
        <p:spPr>
          <a:xfrm>
            <a:off x="0" y="3847517"/>
            <a:ext cx="12192000" cy="0"/>
          </a:xfrm>
          <a:prstGeom prst="line">
            <a:avLst/>
          </a:prstGeom>
          <a:ln w="19050">
            <a:solidFill>
              <a:srgbClr val="3247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 flipH="1" flipV="1">
            <a:off x="2861953" y="3218213"/>
            <a:ext cx="17093" cy="629305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직선 연결선 118"/>
          <p:cNvCxnSpPr/>
          <p:nvPr/>
        </p:nvCxnSpPr>
        <p:spPr>
          <a:xfrm flipH="1" flipV="1">
            <a:off x="1823559" y="3847517"/>
            <a:ext cx="1" cy="38878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직선 연결선 119"/>
          <p:cNvCxnSpPr/>
          <p:nvPr/>
        </p:nvCxnSpPr>
        <p:spPr>
          <a:xfrm flipV="1">
            <a:off x="6333901" y="3218213"/>
            <a:ext cx="7522" cy="629308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직선 연결선 120"/>
          <p:cNvCxnSpPr/>
          <p:nvPr/>
        </p:nvCxnSpPr>
        <p:spPr>
          <a:xfrm flipH="1" flipV="1">
            <a:off x="3205152" y="3847517"/>
            <a:ext cx="1" cy="38878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직선 연결선 121"/>
          <p:cNvCxnSpPr/>
          <p:nvPr/>
        </p:nvCxnSpPr>
        <p:spPr>
          <a:xfrm flipV="1">
            <a:off x="4692854" y="3319487"/>
            <a:ext cx="1" cy="52803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직선 연결선 122"/>
          <p:cNvCxnSpPr/>
          <p:nvPr/>
        </p:nvCxnSpPr>
        <p:spPr>
          <a:xfrm flipH="1" flipV="1">
            <a:off x="4426475" y="3823767"/>
            <a:ext cx="1" cy="38878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직선 연결선 123"/>
          <p:cNvCxnSpPr/>
          <p:nvPr/>
        </p:nvCxnSpPr>
        <p:spPr>
          <a:xfrm flipV="1">
            <a:off x="10561083" y="3181658"/>
            <a:ext cx="859" cy="677735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 flipH="1" flipV="1">
            <a:off x="5872076" y="3847519"/>
            <a:ext cx="1" cy="38878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 flipH="1" flipV="1">
            <a:off x="7704014" y="3835642"/>
            <a:ext cx="1" cy="38878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 flipV="1">
            <a:off x="7923495" y="3182588"/>
            <a:ext cx="9221" cy="66493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/>
          <p:cNvCxnSpPr/>
          <p:nvPr/>
        </p:nvCxnSpPr>
        <p:spPr>
          <a:xfrm flipH="1" flipV="1">
            <a:off x="9747332" y="3835641"/>
            <a:ext cx="1" cy="38878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 flipV="1">
            <a:off x="8832307" y="3206337"/>
            <a:ext cx="2943" cy="629305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 flipH="1" flipV="1">
            <a:off x="10984037" y="3835643"/>
            <a:ext cx="1" cy="388781"/>
          </a:xfrm>
          <a:prstGeom prst="line">
            <a:avLst/>
          </a:prstGeom>
          <a:ln w="3175">
            <a:solidFill>
              <a:srgbClr val="008B8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그룹 88"/>
          <p:cNvGrpSpPr/>
          <p:nvPr/>
        </p:nvGrpSpPr>
        <p:grpSpPr>
          <a:xfrm>
            <a:off x="2113517" y="2666777"/>
            <a:ext cx="1595309" cy="491728"/>
            <a:chOff x="1524000" y="4623114"/>
            <a:chExt cx="1595309" cy="491728"/>
          </a:xfrm>
        </p:grpSpPr>
        <p:sp>
          <p:nvSpPr>
            <p:cNvPr id="90" name="TextBox 89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2007.01.03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24000" y="4837843"/>
              <a:ext cx="1595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err="1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롯데알미늄</a:t>
              </a:r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㈜ </a:t>
              </a:r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공급 </a:t>
              </a:r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계약</a:t>
              </a:r>
            </a:p>
          </p:txBody>
        </p:sp>
      </p:grpSp>
      <p:grpSp>
        <p:nvGrpSpPr>
          <p:cNvPr id="92" name="그룹 91"/>
          <p:cNvGrpSpPr/>
          <p:nvPr/>
        </p:nvGrpSpPr>
        <p:grpSpPr>
          <a:xfrm>
            <a:off x="2561156" y="4255495"/>
            <a:ext cx="1390124" cy="491728"/>
            <a:chOff x="1524000" y="4623114"/>
            <a:chExt cx="1390124" cy="491728"/>
          </a:xfrm>
        </p:grpSpPr>
        <p:sp>
          <p:nvSpPr>
            <p:cNvPr id="93" name="TextBox 92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2007.06.17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524000" y="4837843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장애인 표준사업장 선정</a:t>
              </a:r>
            </a:p>
          </p:txBody>
        </p:sp>
      </p:grpSp>
      <p:grpSp>
        <p:nvGrpSpPr>
          <p:cNvPr id="101" name="그룹 100"/>
          <p:cNvGrpSpPr/>
          <p:nvPr/>
        </p:nvGrpSpPr>
        <p:grpSpPr>
          <a:xfrm>
            <a:off x="10233732" y="4186819"/>
            <a:ext cx="1832553" cy="491728"/>
            <a:chOff x="1524000" y="4623114"/>
            <a:chExt cx="1832553" cy="491728"/>
          </a:xfrm>
        </p:grpSpPr>
        <p:sp>
          <p:nvSpPr>
            <p:cNvPr id="102" name="TextBox 101"/>
            <p:cNvSpPr txBox="1"/>
            <p:nvPr/>
          </p:nvSpPr>
          <p:spPr>
            <a:xfrm>
              <a:off x="1524000" y="4623114"/>
              <a:ext cx="934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n>
                    <a:solidFill>
                      <a:srgbClr val="F1C30B">
                        <a:alpha val="1000"/>
                      </a:srgbClr>
                    </a:solidFill>
                  </a:ln>
                  <a:solidFill>
                    <a:srgbClr val="F1C30B"/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2018.04.11</a:t>
              </a:r>
              <a:endParaRPr lang="ko-KR" altLang="en-US" sz="1200" dirty="0" err="1">
                <a:ln>
                  <a:solidFill>
                    <a:srgbClr val="F1C30B">
                      <a:alpha val="1000"/>
                    </a:srgbClr>
                  </a:solidFill>
                </a:ln>
                <a:solidFill>
                  <a:srgbClr val="F1C30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24000" y="4837843"/>
              <a:ext cx="18325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spc="-150" dirty="0" smtClean="0">
                  <a:ln>
                    <a:solidFill>
                      <a:schemeClr val="bg2">
                        <a:lumMod val="25000"/>
                        <a:alpha val="1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rPr>
                <a:t>대한민국 지역경제혁신대상</a:t>
              </a:r>
              <a:endParaRPr lang="ko-KR" altLang="en-US" sz="1200" spc="-150" dirty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2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786" y="763338"/>
            <a:ext cx="42691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신뢰를 </a:t>
            </a:r>
            <a:r>
              <a:rPr lang="ko-KR" altLang="en-US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바탕으로</a:t>
            </a:r>
            <a:endParaRPr lang="en-US" altLang="ko-KR" dirty="0">
              <a:ln>
                <a:solidFill>
                  <a:schemeClr val="bg2">
                    <a:lumMod val="50000"/>
                    <a:alpha val="1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  <a:p>
            <a:r>
              <a:rPr lang="ko-KR" altLang="en-US" dirty="0"/>
              <a:t>꾸준히 성장</a:t>
            </a:r>
            <a:r>
              <a:rPr lang="ko-KR" altLang="en-US" dirty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하고 있습니다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11905" y="4223831"/>
            <a:ext cx="997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lumMod val="50000"/>
                      <a:lumOff val="50000"/>
                      <a:alpha val="1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44</a:t>
            </a:r>
            <a:r>
              <a:rPr lang="ko-KR" altLang="en-US" spc="-150" dirty="0" smtClean="0">
                <a:ln>
                  <a:solidFill>
                    <a:schemeClr val="tx1">
                      <a:lumMod val="50000"/>
                      <a:lumOff val="50000"/>
                      <a:alpha val="1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200" spc="-150" dirty="0" smtClean="0">
                <a:ln>
                  <a:solidFill>
                    <a:schemeClr val="tx1">
                      <a:lumMod val="50000"/>
                      <a:lumOff val="50000"/>
                      <a:alpha val="1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2013</a:t>
            </a:r>
            <a:endParaRPr lang="ko-KR" altLang="en-US" sz="1200" spc="-150" dirty="0" smtClean="0">
              <a:ln>
                <a:solidFill>
                  <a:schemeClr val="tx1">
                    <a:lumMod val="50000"/>
                    <a:lumOff val="50000"/>
                    <a:alpha val="1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3260" y="3241966"/>
            <a:ext cx="116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60</a:t>
            </a:r>
            <a:r>
              <a:rPr lang="ko-KR" altLang="en-US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400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2014</a:t>
            </a:r>
            <a:endParaRPr lang="ko-KR" altLang="en-US" sz="1400" spc="-150" dirty="0" smtClean="0">
              <a:ln>
                <a:solidFill>
                  <a:schemeClr val="tx1">
                    <a:alpha val="1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 flipV="1">
            <a:off x="1128155" y="4061369"/>
            <a:ext cx="795647" cy="1522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V="1">
            <a:off x="10131237" y="3491334"/>
            <a:ext cx="924686" cy="441418"/>
          </a:xfrm>
          <a:prstGeom prst="line">
            <a:avLst/>
          </a:prstGeom>
          <a:ln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26779" y="293015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62</a:t>
            </a:r>
            <a:r>
              <a:rPr lang="ko-KR" altLang="en-US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400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2015</a:t>
            </a:r>
            <a:endParaRPr lang="ko-KR" altLang="en-US" sz="1400" spc="-150" dirty="0" smtClean="0">
              <a:ln>
                <a:solidFill>
                  <a:schemeClr val="tx1">
                    <a:alpha val="1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V="1">
            <a:off x="1923803" y="3538848"/>
            <a:ext cx="1056903" cy="5225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2992582" y="3336968"/>
            <a:ext cx="985653" cy="19000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970931" y="3341508"/>
            <a:ext cx="1016705" cy="173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886632" y="324736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60</a:t>
            </a:r>
            <a:r>
              <a:rPr lang="ko-KR" altLang="en-US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400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2016</a:t>
            </a:r>
            <a:endParaRPr lang="ko-KR" altLang="en-US" sz="1400" spc="-150" dirty="0" smtClean="0">
              <a:ln>
                <a:solidFill>
                  <a:schemeClr val="tx1">
                    <a:alpha val="1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39090" y="355210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53</a:t>
            </a:r>
            <a:r>
              <a:rPr lang="ko-KR" altLang="en-US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400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2017</a:t>
            </a:r>
            <a:endParaRPr lang="ko-KR" altLang="en-US" sz="1400" spc="-150" dirty="0" smtClean="0">
              <a:ln>
                <a:solidFill>
                  <a:schemeClr val="tx1">
                    <a:alpha val="1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4975761" y="3503221"/>
            <a:ext cx="1080655" cy="3443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051072" y="4334055"/>
            <a:ext cx="1166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37</a:t>
            </a:r>
            <a:r>
              <a:rPr lang="ko-KR" altLang="en-US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400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2018 </a:t>
            </a:r>
            <a:endParaRPr lang="ko-KR" altLang="en-US" sz="1400" spc="-150" dirty="0" smtClean="0">
              <a:ln>
                <a:solidFill>
                  <a:schemeClr val="tx1">
                    <a:alpha val="1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55" name="직선 연결선 54"/>
          <p:cNvCxnSpPr/>
          <p:nvPr/>
        </p:nvCxnSpPr>
        <p:spPr>
          <a:xfrm>
            <a:off x="6068225" y="3853740"/>
            <a:ext cx="1246975" cy="4688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97678" y="388964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39</a:t>
            </a:r>
            <a:r>
              <a:rPr lang="ko-KR" altLang="en-US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400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2019 </a:t>
            </a:r>
            <a:endParaRPr lang="ko-KR" altLang="en-US" sz="1400" spc="-150" dirty="0" smtClean="0">
              <a:ln>
                <a:solidFill>
                  <a:schemeClr val="tx1">
                    <a:alpha val="1000"/>
                  </a:schemeClr>
                </a:solidFill>
              </a:ln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72" name="직선 연결선 71"/>
          <p:cNvCxnSpPr/>
          <p:nvPr/>
        </p:nvCxnSpPr>
        <p:spPr>
          <a:xfrm flipV="1">
            <a:off x="7315201" y="4275117"/>
            <a:ext cx="831272" cy="4750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flipV="1">
            <a:off x="8146474" y="4132613"/>
            <a:ext cx="1021277" cy="14250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659119" y="3643205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43</a:t>
            </a:r>
            <a:r>
              <a:rPr lang="ko-KR" altLang="en-US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400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 </a:t>
            </a:r>
            <a:endParaRPr lang="ko-KR" altLang="en-US" sz="1400" spc="-150" dirty="0" smtClean="0">
              <a:ln>
                <a:solidFill>
                  <a:schemeClr val="tx1">
                    <a:alpha val="1000"/>
                  </a:schemeClr>
                </a:solidFill>
              </a:ln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613538" y="3462510"/>
            <a:ext cx="1083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48</a:t>
            </a:r>
            <a:r>
              <a:rPr lang="ko-KR" altLang="en-US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400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 </a:t>
            </a:r>
            <a:endParaRPr lang="ko-KR" altLang="en-US" sz="1400" spc="-150" dirty="0" smtClean="0">
              <a:ln>
                <a:solidFill>
                  <a:schemeClr val="tx1">
                    <a:alpha val="1000"/>
                  </a:schemeClr>
                </a:solidFill>
              </a:ln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83" name="직선 연결선 82"/>
          <p:cNvCxnSpPr/>
          <p:nvPr/>
        </p:nvCxnSpPr>
        <p:spPr>
          <a:xfrm flipV="1">
            <a:off x="9155873" y="3930733"/>
            <a:ext cx="985654" cy="20187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39049" y="434317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41</a:t>
            </a:r>
            <a:r>
              <a:rPr lang="ko-KR" altLang="en-US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억 </a:t>
            </a:r>
            <a:r>
              <a:rPr lang="en-US" altLang="ko-KR" sz="1400" spc="-150" dirty="0" smtClean="0">
                <a:ln>
                  <a:solidFill>
                    <a:schemeClr val="tx1">
                      <a:alpha val="1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2013</a:t>
            </a:r>
            <a:endParaRPr lang="ko-KR" altLang="en-US" sz="1400" spc="-150" dirty="0" smtClean="0">
              <a:ln>
                <a:solidFill>
                  <a:schemeClr val="tx1">
                    <a:alpha val="1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744316" y="4773770"/>
            <a:ext cx="3531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욕심부리지 않고</a:t>
            </a:r>
            <a:r>
              <a:rPr lang="en-US" altLang="ko-KR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,</a:t>
            </a:r>
          </a:p>
          <a:p>
            <a:r>
              <a:rPr lang="ko-KR" altLang="en-US" b="1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tx1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멈추지 않겠습니다</a:t>
            </a:r>
            <a:r>
              <a:rPr lang="en-US" altLang="ko-KR" dirty="0" smtClean="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.</a:t>
            </a:r>
            <a:endParaRPr lang="en-US" altLang="ko-KR" dirty="0">
              <a:ln>
                <a:solidFill>
                  <a:schemeClr val="bg2">
                    <a:lumMod val="50000"/>
                    <a:alpha val="1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0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1938" y="1638799"/>
            <a:ext cx="7060723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㈜제일산업은 </a:t>
            </a:r>
            <a:r>
              <a:rPr lang="ko-KR" altLang="en-US" sz="1700" spc="-150" dirty="0" err="1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무형광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천연펄프를 사용하여 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‘NANUMI’ 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종이컵을 제조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·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판매하고 있으며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,</a:t>
            </a:r>
          </a:p>
          <a:p>
            <a:pPr algn="just"/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2013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년 ㈜</a:t>
            </a:r>
            <a:r>
              <a:rPr lang="ko-KR" altLang="en-US" sz="1700" spc="-150" dirty="0" err="1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다이소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아성산업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, 2014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SK 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행복나래주식회사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, 2017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년 </a:t>
            </a:r>
            <a:r>
              <a:rPr lang="ko-KR" altLang="en-US" sz="1700" spc="-150" dirty="0" err="1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애터미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㈜와 연계하여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2017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년 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53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억 매출을 달성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철저한 품질관리에 의한 최고의 제품으로 시장경쟁력을 강화해 나가고 있습니다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just"/>
            <a:endParaRPr lang="en-US" altLang="ko-KR" sz="1700" spc="-15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latin typeface="굴림" pitchFamily="50" charset="-127"/>
              <a:ea typeface="굴림" pitchFamily="50" charset="-127"/>
            </a:endParaRPr>
          </a:p>
          <a:p>
            <a:pPr algn="just"/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㈜제일산업의 종업원들은 </a:t>
            </a:r>
            <a:r>
              <a:rPr lang="en-US" altLang="ko-KR" sz="20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86%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가  </a:t>
            </a:r>
            <a:r>
              <a:rPr lang="ko-KR" altLang="en-US" sz="1700" u="sng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취약계층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이며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,</a:t>
            </a:r>
          </a:p>
          <a:p>
            <a:pPr algn="just"/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취약계층 중 </a:t>
            </a:r>
            <a:r>
              <a:rPr lang="en-US" altLang="ko-KR" sz="20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80%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이상이 </a:t>
            </a:r>
            <a:r>
              <a:rPr lang="ko-KR" altLang="en-US" sz="1600" u="sng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중증장애인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입니다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just"/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이들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개개인에게 적성에  맞는 직무를 부여하여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,</a:t>
            </a:r>
          </a:p>
          <a:p>
            <a:pPr algn="just"/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그들 스스로가 스스로를 복지할 수 있도록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지속적으로 일자리를 제공하는</a:t>
            </a:r>
            <a:r>
              <a:rPr lang="en-US" altLang="ko-KR" sz="1700" spc="-150" dirty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1700" spc="-150" dirty="0" smtClean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latin typeface="굴림" pitchFamily="50" charset="-127"/>
              <a:ea typeface="굴림" pitchFamily="50" charset="-127"/>
            </a:endParaRPr>
          </a:p>
          <a:p>
            <a:pPr algn="just"/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일자리 </a:t>
            </a:r>
            <a:r>
              <a:rPr lang="ko-KR" altLang="en-US" sz="1700" spc="-150" dirty="0" err="1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창출형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‘</a:t>
            </a:r>
            <a:r>
              <a:rPr lang="ko-KR" altLang="en-US" b="1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사회적 기업</a:t>
            </a:r>
            <a:r>
              <a:rPr lang="en-US" altLang="ko-KR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’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입니다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just"/>
            <a:endParaRPr lang="en-US" altLang="ko-KR" sz="1700" spc="-150" dirty="0">
              <a:ln>
                <a:solidFill>
                  <a:schemeClr val="bg2">
                    <a:lumMod val="25000"/>
                    <a:alpha val="1000"/>
                  </a:schemeClr>
                </a:solidFill>
              </a:ln>
              <a:latin typeface="굴림" pitchFamily="50" charset="-127"/>
              <a:ea typeface="굴림" pitchFamily="50" charset="-127"/>
            </a:endParaRPr>
          </a:p>
          <a:p>
            <a:pPr algn="just"/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매년 꾸준한 매출 성장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안정적인 생산과 판매로</a:t>
            </a:r>
            <a:r>
              <a:rPr lang="en-US" altLang="ko-KR" sz="1700" spc="-150" dirty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‘</a:t>
            </a:r>
            <a:r>
              <a:rPr lang="ko-KR" altLang="en-US" b="1" spc="-150" dirty="0" err="1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사회적기업</a:t>
            </a:r>
            <a:r>
              <a:rPr lang="en-US" altLang="ko-KR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rPr>
              <a:t>’</a:t>
            </a:r>
            <a:r>
              <a:rPr lang="ko-KR" altLang="en-US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에서 요구하는 취약계층의 지속적이고 다양한 일자리 창출을 유지하며 그들의 복지를 위해 노력하고 있습니다</a:t>
            </a:r>
            <a:r>
              <a:rPr lang="en-US" altLang="ko-KR" sz="17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just"/>
            <a:endParaRPr lang="en-US" altLang="ko-KR" sz="1600" dirty="0" smtClean="0">
              <a:latin typeface="굴림" pitchFamily="50" charset="-127"/>
              <a:ea typeface="굴림" pitchFamily="50" charset="-127"/>
            </a:endParaRPr>
          </a:p>
          <a:p>
            <a:pPr algn="just"/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이러한 선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善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순환</a:t>
            </a:r>
            <a:r>
              <a:rPr lang="ko-KR" altLang="en-US" sz="16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600" dirty="0" smtClean="0">
                <a:latin typeface="굴림" pitchFamily="50" charset="-127"/>
                <a:ea typeface="굴림" pitchFamily="50" charset="-127"/>
              </a:rPr>
              <a:t>구조를 지속적으로 유지</a:t>
            </a:r>
            <a:r>
              <a:rPr lang="en-US" altLang="ko-KR" sz="1600" dirty="0" smtClean="0"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확대시키기 위해서는 끊임없는     많은 도움을 필요로 합니다</a:t>
            </a:r>
            <a:r>
              <a:rPr lang="en-US" altLang="ko-KR" sz="1600" spc="-150" dirty="0" smtClean="0">
                <a:ln>
                  <a:solidFill>
                    <a:schemeClr val="bg2">
                      <a:lumMod val="25000"/>
                      <a:alpha val="1000"/>
                    </a:schemeClr>
                  </a:solidFill>
                </a:ln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6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7038" y="456409"/>
            <a:ext cx="87270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 smtClean="0"/>
              <a:t>㈜제일산업은</a:t>
            </a:r>
            <a:endParaRPr lang="en-US" altLang="ko-KR" dirty="0"/>
          </a:p>
          <a:p>
            <a:r>
              <a:rPr lang="ko-KR" altLang="en-US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사회적 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기업</a:t>
            </a:r>
            <a:r>
              <a:rPr lang="en-US" altLang="ko-KR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장애인표준사업장</a:t>
            </a:r>
            <a:r>
              <a:rPr lang="en-US" altLang="ko-KR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장애인 기업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303814" y="5438894"/>
            <a:ext cx="7006442" cy="7600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700" dirty="0">
              <a:solidFill>
                <a:schemeClr val="tx1"/>
              </a:solidFill>
              <a:latin typeface="나눔명조" charset="-127"/>
              <a:ea typeface="나눔명조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733425"/>
            <a:ext cx="62504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/>
              <a:t>명랑하고 행복한 </a:t>
            </a:r>
            <a:r>
              <a:rPr lang="ko-KR" altLang="en-US" dirty="0" smtClean="0"/>
              <a:t>사람들이</a:t>
            </a:r>
            <a:r>
              <a:rPr lang="en-US" altLang="ko-KR" dirty="0" smtClean="0"/>
              <a:t> </a:t>
            </a:r>
            <a:r>
              <a:rPr lang="ko-KR" altLang="en-US" dirty="0" smtClean="0"/>
              <a:t>만드는 </a:t>
            </a:r>
            <a:endParaRPr lang="en-US" altLang="ko-KR" dirty="0" smtClean="0"/>
          </a:p>
          <a:p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일회용 </a:t>
            </a:r>
            <a:r>
              <a:rPr lang="ko-KR" altLang="en-US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컵</a:t>
            </a:r>
            <a:r>
              <a:rPr lang="en-US" altLang="ko-KR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·</a:t>
            </a:r>
            <a:r>
              <a:rPr lang="ko-KR" altLang="en-US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용기</a:t>
            </a:r>
            <a:r>
              <a:rPr lang="en-US" altLang="ko-KR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·</a:t>
            </a:r>
            <a:r>
              <a:rPr lang="ko-KR" altLang="en-US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특별 맞춤 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제작용품들</a:t>
            </a:r>
            <a:endParaRPr lang="ko-KR" altLang="en-US" dirty="0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3314" name="AutoShape 2" descr="칸타타 (Cantata)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16" name="AutoShape 4" descr="칸타타 (Cantata)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18" name="AutoShape 6" descr="https://scontent.xx.fbcdn.net/hphotos-xpf1/v/t1.0-9/11034910_748524838597445_8189360591097756952_n.jpg?oh=e0a5a4e43f90da6908543d7627505a16&amp;oe=55B8DE9A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20" name="AutoShape 8" descr="https://fbcdn-sphotos-b-a.akamaihd.net/hphotos-ak-xtp1/v/t1.0-9/10420371_648118498638080_8984910855587102404_n.png?oh=3ac7820c2f02621168f2acd8d0c72f8a&amp;oe=55ABA83A&amp;__gda__=1437822732_0e302db5882d312be425bc9ca89b37be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322" name="AutoShape 10" descr="https://fbcdn-sphotos-b-a.akamaihd.net/hphotos-ak-xtp1/v/t1.0-9/10420371_648118498638080_8984910855587102404_n.png?oh=3ac7820c2f02621168f2acd8d0c72f8a&amp;oe=55ABA83A&amp;__gda__=1437822732_0e302db5882d312be425bc9ca89b37be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2202738" y="2219859"/>
            <a:ext cx="9161936" cy="3783120"/>
            <a:chOff x="1763363" y="2219859"/>
            <a:chExt cx="9161936" cy="3783120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 cstate="print">
              <a:lum bright="-13000" contrast="11000"/>
            </a:blip>
            <a:stretch>
              <a:fillRect/>
            </a:stretch>
          </p:blipFill>
          <p:spPr>
            <a:xfrm>
              <a:off x="3645503" y="2233429"/>
              <a:ext cx="1662413" cy="1807651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lum bright="-20000" contrast="31000"/>
            </a:blip>
            <a:stretch>
              <a:fillRect/>
            </a:stretch>
          </p:blipFill>
          <p:spPr>
            <a:xfrm>
              <a:off x="4013865" y="4140288"/>
              <a:ext cx="2410688" cy="1851103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 cstate="print">
              <a:lum bright="-19000" contrast="31000"/>
            </a:blip>
            <a:stretch>
              <a:fillRect/>
            </a:stretch>
          </p:blipFill>
          <p:spPr>
            <a:xfrm>
              <a:off x="1773194" y="2219859"/>
              <a:ext cx="1757107" cy="1832372"/>
            </a:xfrm>
            <a:prstGeom prst="rect">
              <a:avLst/>
            </a:prstGeom>
          </p:spPr>
        </p:pic>
        <p:pic>
          <p:nvPicPr>
            <p:cNvPr id="9" name="Picture 2" descr="F:\2014-5행복나래(2차)\멘토링\0_(주)제일산업 사진 송부_150320\칸타타.jpg"/>
            <p:cNvPicPr>
              <a:picLocks noChangeAspect="1" noChangeArrowheads="1"/>
            </p:cNvPicPr>
            <p:nvPr/>
          </p:nvPicPr>
          <p:blipFill>
            <a:blip r:embed="rId5" cstate="print">
              <a:lum bright="-14000" contrast="14000"/>
            </a:blip>
            <a:stretch>
              <a:fillRect/>
            </a:stretch>
          </p:blipFill>
          <p:spPr bwMode="auto">
            <a:xfrm>
              <a:off x="5423115" y="2232561"/>
              <a:ext cx="1683834" cy="1807085"/>
            </a:xfrm>
            <a:prstGeom prst="rect">
              <a:avLst/>
            </a:prstGeom>
            <a:noFill/>
          </p:spPr>
        </p:pic>
        <p:pic>
          <p:nvPicPr>
            <p:cNvPr id="22" name="그림 21" descr="MTQ_0040.jpg"/>
            <p:cNvPicPr>
              <a:picLocks noChangeAspect="1"/>
            </p:cNvPicPr>
            <p:nvPr/>
          </p:nvPicPr>
          <p:blipFill>
            <a:blip r:embed="rId6" cstate="print">
              <a:lum bright="-25000" contrast="23000"/>
            </a:blip>
            <a:srcRect l="27709" t="16666" r="27348" b="15033"/>
            <a:stretch>
              <a:fillRect/>
            </a:stretch>
          </p:blipFill>
          <p:spPr>
            <a:xfrm>
              <a:off x="7220199" y="2234412"/>
              <a:ext cx="1781299" cy="1803198"/>
            </a:xfrm>
            <a:prstGeom prst="rect">
              <a:avLst/>
            </a:prstGeom>
          </p:spPr>
        </p:pic>
        <p:pic>
          <p:nvPicPr>
            <p:cNvPr id="23" name="그림 22" descr="10oz 13oz.jpg"/>
            <p:cNvPicPr>
              <a:picLocks noChangeAspect="1"/>
            </p:cNvPicPr>
            <p:nvPr/>
          </p:nvPicPr>
          <p:blipFill>
            <a:blip r:embed="rId7" cstate="print">
              <a:lum bright="-19000" contrast="16000"/>
            </a:blip>
            <a:srcRect l="18252" t="9766" r="17341" b="12304"/>
            <a:stretch>
              <a:fillRect/>
            </a:stretch>
          </p:blipFill>
          <p:spPr>
            <a:xfrm>
              <a:off x="1763363" y="4135582"/>
              <a:ext cx="2179246" cy="1856076"/>
            </a:xfrm>
            <a:prstGeom prst="rect">
              <a:avLst/>
            </a:prstGeom>
          </p:spPr>
        </p:pic>
        <p:pic>
          <p:nvPicPr>
            <p:cNvPr id="25" name="그림 24" descr="6.5oz(1).jpg"/>
            <p:cNvPicPr>
              <a:picLocks noChangeAspect="1"/>
            </p:cNvPicPr>
            <p:nvPr/>
          </p:nvPicPr>
          <p:blipFill>
            <a:blip r:embed="rId8" cstate="print">
              <a:lum bright="-20000" contrast="18000"/>
            </a:blip>
            <a:srcRect l="12857" t="11977" r="16541" b="10928"/>
            <a:stretch>
              <a:fillRect/>
            </a:stretch>
          </p:blipFill>
          <p:spPr>
            <a:xfrm>
              <a:off x="6494506" y="4146342"/>
              <a:ext cx="2318343" cy="1850695"/>
            </a:xfrm>
            <a:prstGeom prst="rect">
              <a:avLst/>
            </a:prstGeom>
          </p:spPr>
        </p:pic>
        <p:pic>
          <p:nvPicPr>
            <p:cNvPr id="17" name="그림 16" descr="다이소10oz.13oz.jpg"/>
            <p:cNvPicPr>
              <a:picLocks noChangeAspect="1"/>
            </p:cNvPicPr>
            <p:nvPr/>
          </p:nvPicPr>
          <p:blipFill>
            <a:blip r:embed="rId9" cstate="print">
              <a:lum bright="-9000" contrast="14000"/>
            </a:blip>
            <a:stretch>
              <a:fillRect/>
            </a:stretch>
          </p:blipFill>
          <p:spPr>
            <a:xfrm>
              <a:off x="8870868" y="4144491"/>
              <a:ext cx="2054431" cy="1858488"/>
            </a:xfrm>
            <a:prstGeom prst="rect">
              <a:avLst/>
            </a:prstGeom>
          </p:spPr>
        </p:pic>
        <p:pic>
          <p:nvPicPr>
            <p:cNvPr id="19" name="그림 18" descr="MTQ_0048.jpg"/>
            <p:cNvPicPr>
              <a:picLocks noChangeAspect="1"/>
            </p:cNvPicPr>
            <p:nvPr/>
          </p:nvPicPr>
          <p:blipFill>
            <a:blip r:embed="rId10" cstate="print">
              <a:lum bright="-23000" contrast="29000"/>
            </a:blip>
            <a:srcRect l="27030" t="16586" r="27376" b="14146"/>
            <a:stretch>
              <a:fillRect/>
            </a:stretch>
          </p:blipFill>
          <p:spPr>
            <a:xfrm>
              <a:off x="9120249" y="2244436"/>
              <a:ext cx="1793174" cy="17687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97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733425"/>
            <a:ext cx="6357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/>
              <a:t>귀사에 최적화된</a:t>
            </a:r>
            <a:endParaRPr lang="en-US" altLang="ko-KR" dirty="0"/>
          </a:p>
          <a:p>
            <a:r>
              <a:rPr lang="ko-KR" altLang="en-US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공급 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서비스시스템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구축하겠습니다 </a:t>
            </a:r>
            <a:r>
              <a:rPr lang="en-US" altLang="ko-KR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endParaRPr lang="ko-KR" altLang="en-US" dirty="0" err="1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4193902" y="2074173"/>
            <a:ext cx="4225703" cy="4366017"/>
            <a:chOff x="4418993" y="2143593"/>
            <a:chExt cx="3804197" cy="4366017"/>
          </a:xfrm>
        </p:grpSpPr>
        <p:grpSp>
          <p:nvGrpSpPr>
            <p:cNvPr id="34" name="그룹 33"/>
            <p:cNvGrpSpPr/>
            <p:nvPr/>
          </p:nvGrpSpPr>
          <p:grpSpPr>
            <a:xfrm>
              <a:off x="4418993" y="2143593"/>
              <a:ext cx="3804197" cy="4366017"/>
              <a:chOff x="4418993" y="2143593"/>
              <a:chExt cx="3804197" cy="4366017"/>
            </a:xfrm>
          </p:grpSpPr>
          <p:sp>
            <p:nvSpPr>
              <p:cNvPr id="13" name="사다리꼴 12"/>
              <p:cNvSpPr/>
              <p:nvPr/>
            </p:nvSpPr>
            <p:spPr>
              <a:xfrm>
                <a:off x="4418993" y="5633906"/>
                <a:ext cx="3804197" cy="875704"/>
              </a:xfrm>
              <a:prstGeom prst="trapezoid">
                <a:avLst/>
              </a:prstGeom>
              <a:noFill/>
              <a:ln>
                <a:solidFill>
                  <a:srgbClr val="3247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사다리꼴 16"/>
              <p:cNvSpPr/>
              <p:nvPr/>
            </p:nvSpPr>
            <p:spPr>
              <a:xfrm>
                <a:off x="5466378" y="2143593"/>
                <a:ext cx="1709427" cy="875704"/>
              </a:xfrm>
              <a:prstGeom prst="trapezoid">
                <a:avLst/>
              </a:prstGeom>
              <a:noFill/>
              <a:ln>
                <a:solidFill>
                  <a:srgbClr val="3247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사다리꼴 14"/>
              <p:cNvSpPr/>
              <p:nvPr/>
            </p:nvSpPr>
            <p:spPr>
              <a:xfrm>
                <a:off x="4922532" y="3888749"/>
                <a:ext cx="2797118" cy="875704"/>
              </a:xfrm>
              <a:prstGeom prst="trapezoid">
                <a:avLst/>
              </a:prstGeom>
              <a:noFill/>
              <a:ln>
                <a:solidFill>
                  <a:srgbClr val="3247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사다리꼴 19"/>
              <p:cNvSpPr/>
              <p:nvPr/>
            </p:nvSpPr>
            <p:spPr>
              <a:xfrm>
                <a:off x="5199098" y="3016171"/>
                <a:ext cx="2243987" cy="875704"/>
              </a:xfrm>
              <a:prstGeom prst="trapezoid">
                <a:avLst/>
              </a:prstGeom>
              <a:noFill/>
              <a:ln>
                <a:solidFill>
                  <a:srgbClr val="3247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사다리꼴 20"/>
              <p:cNvSpPr/>
              <p:nvPr/>
            </p:nvSpPr>
            <p:spPr>
              <a:xfrm>
                <a:off x="4672537" y="4761327"/>
                <a:ext cx="3297108" cy="875704"/>
              </a:xfrm>
              <a:prstGeom prst="trapezoid">
                <a:avLst/>
              </a:prstGeom>
              <a:noFill/>
              <a:ln>
                <a:solidFill>
                  <a:srgbClr val="3247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4930326" y="2266704"/>
              <a:ext cx="2781531" cy="4242906"/>
              <a:chOff x="4918082" y="2266704"/>
              <a:chExt cx="2781531" cy="4242906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4918082" y="5633906"/>
                <a:ext cx="2781531" cy="875704"/>
                <a:chOff x="1403675" y="2809667"/>
                <a:chExt cx="2781531" cy="875704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2063310" y="2809667"/>
                  <a:ext cx="14622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pc="-150" dirty="0" smtClean="0">
                      <a:ln>
                        <a:solidFill>
                          <a:srgbClr val="F1C30B">
                            <a:alpha val="1000"/>
                          </a:srgbClr>
                        </a:solidFill>
                      </a:ln>
                      <a:solidFill>
                        <a:srgbClr val="F1C30B"/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제작 </a:t>
                  </a:r>
                  <a:r>
                    <a:rPr lang="en-US" altLang="ko-KR" spc="-150" dirty="0" smtClean="0">
                      <a:ln>
                        <a:solidFill>
                          <a:srgbClr val="F1C30B">
                            <a:alpha val="1000"/>
                          </a:srgbClr>
                        </a:solidFill>
                      </a:ln>
                      <a:solidFill>
                        <a:srgbClr val="F1C30B"/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· </a:t>
                  </a:r>
                  <a:r>
                    <a:rPr lang="ko-KR" altLang="en-US" spc="-150" dirty="0" smtClean="0">
                      <a:ln>
                        <a:solidFill>
                          <a:srgbClr val="F1C30B">
                            <a:alpha val="1000"/>
                          </a:srgbClr>
                        </a:solidFill>
                      </a:ln>
                      <a:solidFill>
                        <a:srgbClr val="F1C30B"/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납품기간</a:t>
                  </a: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1403675" y="3100596"/>
                  <a:ext cx="278153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초도 물량은 발주일로부터 </a:t>
                  </a:r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3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주</a:t>
                  </a:r>
                  <a:endParaRPr lang="en-US" altLang="ko-KR" sz="1600" spc="-150" dirty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  <a:p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2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차 </a:t>
                  </a:r>
                  <a:r>
                    <a:rPr lang="ko-KR" altLang="en-US" sz="1600" spc="-150" dirty="0" err="1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발주분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 부터는 발주일로부터 </a:t>
                  </a:r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1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주</a:t>
                  </a:r>
                </a:p>
              </p:txBody>
            </p:sp>
          </p:grpSp>
          <p:grpSp>
            <p:nvGrpSpPr>
              <p:cNvPr id="23" name="그룹 22"/>
              <p:cNvGrpSpPr/>
              <p:nvPr/>
            </p:nvGrpSpPr>
            <p:grpSpPr>
              <a:xfrm>
                <a:off x="5595350" y="2266704"/>
                <a:ext cx="1426994" cy="629483"/>
                <a:chOff x="1294146" y="4521548"/>
                <a:chExt cx="1426994" cy="629483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318993" y="4521548"/>
                  <a:ext cx="13773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pc="-150" dirty="0" smtClean="0">
                      <a:ln>
                        <a:solidFill>
                          <a:srgbClr val="F1C30B">
                            <a:alpha val="1000"/>
                          </a:srgbClr>
                        </a:solidFill>
                      </a:ln>
                      <a:solidFill>
                        <a:srgbClr val="F1C30B"/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납품 가능 지역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1294146" y="4812477"/>
                  <a:ext cx="14269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전국 전 지역 가능</a:t>
                  </a:r>
                </a:p>
              </p:txBody>
            </p:sp>
          </p:grpSp>
          <p:grpSp>
            <p:nvGrpSpPr>
              <p:cNvPr id="22" name="그룹 21"/>
              <p:cNvGrpSpPr/>
              <p:nvPr/>
            </p:nvGrpSpPr>
            <p:grpSpPr>
              <a:xfrm>
                <a:off x="5285170" y="4005609"/>
                <a:ext cx="2047355" cy="629483"/>
                <a:chOff x="5162724" y="3055888"/>
                <a:chExt cx="2047355" cy="62948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5223638" y="3055888"/>
                  <a:ext cx="19255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pc="-150" dirty="0" smtClean="0">
                      <a:ln>
                        <a:solidFill>
                          <a:srgbClr val="F1C30B">
                            <a:alpha val="1000"/>
                          </a:srgbClr>
                        </a:solidFill>
                      </a:ln>
                      <a:solidFill>
                        <a:srgbClr val="F1C30B"/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지역에 따른 배송기간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5162724" y="3346817"/>
                  <a:ext cx="204735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1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일 </a:t>
                  </a:r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(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제품</a:t>
                  </a:r>
                  <a:r>
                    <a:rPr lang="en-US" altLang="ko-KR" sz="1600" spc="-150" dirty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 </a:t>
                  </a:r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· 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납품기간 참조</a:t>
                  </a:r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)</a:t>
                  </a:r>
                  <a:endParaRPr lang="ko-KR" altLang="en-US" sz="1600" spc="-150" dirty="0" smtClean="0">
                    <a:ln>
                      <a:solidFill>
                        <a:schemeClr val="bg2">
                          <a:lumMod val="25000"/>
                          <a:alpha val="1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</p:txBody>
            </p:sp>
          </p:grpSp>
          <p:grpSp>
            <p:nvGrpSpPr>
              <p:cNvPr id="24" name="그룹 23"/>
              <p:cNvGrpSpPr/>
              <p:nvPr/>
            </p:nvGrpSpPr>
            <p:grpSpPr>
              <a:xfrm>
                <a:off x="5473522" y="3129905"/>
                <a:ext cx="1670650" cy="629483"/>
                <a:chOff x="4950898" y="4521548"/>
                <a:chExt cx="1670650" cy="629483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5097573" y="4521548"/>
                  <a:ext cx="13773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pc="-150" dirty="0" smtClean="0">
                      <a:ln>
                        <a:solidFill>
                          <a:srgbClr val="F1C30B">
                            <a:alpha val="1000"/>
                          </a:srgbClr>
                        </a:solidFill>
                      </a:ln>
                      <a:solidFill>
                        <a:srgbClr val="F1C30B"/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제작 가능 형태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950898" y="4812477"/>
                  <a:ext cx="16706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자체제작</a:t>
                  </a:r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, OEM 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가능</a:t>
                  </a:r>
                </a:p>
              </p:txBody>
            </p:sp>
          </p:grpSp>
          <p:grpSp>
            <p:nvGrpSpPr>
              <p:cNvPr id="25" name="그룹 24"/>
              <p:cNvGrpSpPr/>
              <p:nvPr/>
            </p:nvGrpSpPr>
            <p:grpSpPr>
              <a:xfrm>
                <a:off x="5082621" y="4881313"/>
                <a:ext cx="2452451" cy="629483"/>
                <a:chOff x="9084560" y="4552326"/>
                <a:chExt cx="2231701" cy="629483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9420390" y="4552326"/>
                  <a:ext cx="15600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pc="-150" dirty="0" smtClean="0">
                      <a:ln>
                        <a:solidFill>
                          <a:srgbClr val="F1C30B">
                            <a:alpha val="1000"/>
                          </a:srgbClr>
                        </a:solidFill>
                      </a:ln>
                      <a:solidFill>
                        <a:srgbClr val="F1C30B"/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부자재 납품 여부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9084560" y="4843255"/>
                  <a:ext cx="22317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특수 뚜껑</a:t>
                  </a:r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, 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컵 </a:t>
                  </a:r>
                  <a:r>
                    <a:rPr lang="ko-KR" altLang="en-US" sz="1600" spc="-150" dirty="0" err="1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홀더</a:t>
                  </a:r>
                  <a:r>
                    <a:rPr lang="en-US" altLang="ko-KR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, </a:t>
                  </a:r>
                  <a:r>
                    <a:rPr lang="ko-KR" altLang="en-US" sz="1600" spc="-150" dirty="0" smtClean="0">
                      <a:ln>
                        <a:solidFill>
                          <a:schemeClr val="bg2">
                            <a:lumMod val="25000"/>
                            <a:alpha val="1000"/>
                          </a:schemeClr>
                        </a:solidFill>
                      </a:ln>
                      <a:solidFill>
                        <a:schemeClr val="bg2">
                          <a:lumMod val="25000"/>
                        </a:schemeClr>
                      </a:solidFill>
                      <a:latin typeface="KoPub돋움체 Light" panose="02020603020101020101" pitchFamily="18" charset="-127"/>
                      <a:ea typeface="KoPub돋움체 Light" panose="02020603020101020101" pitchFamily="18" charset="-127"/>
                    </a:rPr>
                    <a:t>빨대 가능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87797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3295167"/>
              </p:ext>
            </p:extLst>
          </p:nvPr>
        </p:nvGraphicFramePr>
        <p:xfrm>
          <a:off x="1202811" y="1896354"/>
          <a:ext cx="9859403" cy="45785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064055"/>
                <a:gridCol w="675591"/>
                <a:gridCol w="861378"/>
                <a:gridCol w="861378"/>
                <a:gridCol w="646034"/>
                <a:gridCol w="494026"/>
                <a:gridCol w="1874765"/>
                <a:gridCol w="1064055"/>
                <a:gridCol w="772707"/>
                <a:gridCol w="772707"/>
                <a:gridCol w="772707"/>
              </a:tblGrid>
              <a:tr h="4162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사이즈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>
                          <a:effectLst/>
                        </a:rPr>
                        <a:t>보유</a:t>
                      </a:r>
                      <a:br>
                        <a:rPr lang="ko-KR" altLang="en-US" sz="1600" b="1" u="none" strike="noStrike">
                          <a:effectLst/>
                        </a:rPr>
                      </a:br>
                      <a:r>
                        <a:rPr lang="ko-KR" altLang="en-US" sz="1600" b="1" u="none" strike="noStrike">
                          <a:effectLst/>
                        </a:rPr>
                        <a:t>수량</a:t>
                      </a:r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>
                          <a:effectLst/>
                        </a:rPr>
                        <a:t>상지름</a:t>
                      </a:r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>
                          <a:effectLst/>
                        </a:rPr>
                        <a:t>하지름</a:t>
                      </a:r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높이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중량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포장단위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박스 규격</a:t>
                      </a:r>
                      <a:r>
                        <a:rPr lang="en-US" altLang="ko-KR" sz="1600" b="1" u="none" strike="noStrike" dirty="0">
                          <a:effectLst/>
                        </a:rPr>
                        <a:t>(</a:t>
                      </a:r>
                      <a:r>
                        <a:rPr lang="en-US" sz="1600" b="1" u="none" strike="noStrike" dirty="0">
                          <a:effectLst/>
                        </a:rPr>
                        <a:t>mm)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62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>
                          <a:effectLst/>
                        </a:rPr>
                        <a:t>　</a:t>
                      </a:r>
                      <a:endParaRPr lang="ko-KR" altLang="en-US" sz="1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1 box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장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폭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u="none" strike="noStrike" dirty="0">
                          <a:effectLst/>
                        </a:rPr>
                        <a:t>고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  <a:tr h="416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2.5 oz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50ea X 40buns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2000ea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410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270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315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  <a:tr h="416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 oz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50ea X 20buns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smtClean="0">
                          <a:effectLst/>
                        </a:rPr>
                        <a:t>1000ea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  <a:tr h="416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6.5 oz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 smtClean="0">
                          <a:effectLst/>
                        </a:rPr>
                        <a:t>38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72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51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 smtClean="0">
                          <a:effectLst/>
                        </a:rPr>
                        <a:t>73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50ea X 20buns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1000ea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367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298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375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  <a:tr h="416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oz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74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 smtClean="0">
                          <a:effectLst/>
                        </a:rPr>
                        <a:t>52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 smtClean="0">
                          <a:effectLst/>
                        </a:rPr>
                        <a:t>92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50ea X 20buns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1000ea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395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320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370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  <a:tr h="416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 oz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84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62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98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50ea X 20buns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1000ea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440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345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530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  <a:tr h="416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 oz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50ea X 20buns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>
                          <a:effectLst/>
                        </a:rPr>
                        <a:t>1000ea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445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355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  <a:tr h="416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13 oz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 smtClean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84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60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115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50ea X 20buns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1000ea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440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345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540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  <a:tr h="416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 oz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 smtClean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89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60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127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50ea X 20buns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1000ea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455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365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470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  <a:tr h="4162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 520 cc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 smtClean="0">
                          <a:effectLst/>
                        </a:rPr>
                        <a:t>1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124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103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50ea X 20buns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1000ea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645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515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450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2512" marR="12512" marT="12512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2900" y="733425"/>
            <a:ext cx="63578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/>
              <a:t>귀사에 최적화된</a:t>
            </a:r>
            <a:endParaRPr lang="en-US" altLang="ko-KR" dirty="0"/>
          </a:p>
          <a:p>
            <a:r>
              <a:rPr lang="ko-KR" altLang="en-US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공급 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서비스시스템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구축하겠습니다 </a:t>
            </a:r>
            <a:r>
              <a:rPr lang="en-US" altLang="ko-KR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</a:t>
            </a:r>
            <a:endParaRPr lang="ko-KR" altLang="en-US" dirty="0" err="1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76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_x34979128" descr="DRW00001520414c"/>
          <p:cNvPicPr>
            <a:picLocks noChangeAspect="1" noChangeArrowheads="1"/>
          </p:cNvPicPr>
          <p:nvPr/>
        </p:nvPicPr>
        <p:blipFill>
          <a:blip r:embed="rId2" cstate="print">
            <a:lum bright="-5000"/>
          </a:blip>
          <a:srcRect/>
          <a:stretch>
            <a:fillRect/>
          </a:stretch>
        </p:blipFill>
        <p:spPr bwMode="auto">
          <a:xfrm rot="20428449">
            <a:off x="1654627" y="2693760"/>
            <a:ext cx="3023802" cy="1470479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3253371" y="3865637"/>
            <a:ext cx="7176199" cy="1283511"/>
            <a:chOff x="2590800" y="2873500"/>
            <a:chExt cx="7828444" cy="1400170"/>
          </a:xfrm>
        </p:grpSpPr>
        <p:pic>
          <p:nvPicPr>
            <p:cNvPr id="3" name="Picture 2" descr="LOTTE ALUMINIUM"/>
            <p:cNvPicPr>
              <a:picLocks noChangeAspect="1" noChangeArrowheads="1"/>
            </p:cNvPicPr>
            <p:nvPr/>
          </p:nvPicPr>
          <p:blipFill>
            <a:blip r:embed="rId3" cstate="print">
              <a:lum bright="-5000"/>
            </a:blip>
            <a:stretch>
              <a:fillRect/>
            </a:stretch>
          </p:blipFill>
          <p:spPr bwMode="auto">
            <a:xfrm>
              <a:off x="8524861" y="2873500"/>
              <a:ext cx="893404" cy="819641"/>
            </a:xfrm>
            <a:prstGeom prst="rect">
              <a:avLst/>
            </a:prstGeom>
            <a:noFill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222" t="11348" r="77556" b="83927"/>
            <a:stretch>
              <a:fillRect/>
            </a:stretch>
          </p:blipFill>
          <p:spPr bwMode="auto">
            <a:xfrm>
              <a:off x="3480721" y="3047348"/>
              <a:ext cx="136815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 descr="사회적기업 행복나래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24669" y="3047946"/>
              <a:ext cx="2314575" cy="504826"/>
            </a:xfrm>
            <a:prstGeom prst="rect">
              <a:avLst/>
            </a:prstGeom>
            <a:noFill/>
          </p:spPr>
        </p:pic>
        <p:pic>
          <p:nvPicPr>
            <p:cNvPr id="6" name="Picture 9" descr="http://www.debec.co.kr/images/home/common/b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3985638"/>
              <a:ext cx="1152128" cy="288032"/>
            </a:xfrm>
            <a:prstGeom prst="rect">
              <a:avLst/>
            </a:prstGeom>
            <a:noFill/>
          </p:spPr>
        </p:pic>
        <p:pic>
          <p:nvPicPr>
            <p:cNvPr id="7" name="Picture 11" descr="http://www.cretec.kr/kor/images/common/logo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26938" y="3954777"/>
              <a:ext cx="1872208" cy="318893"/>
            </a:xfrm>
            <a:prstGeom prst="rect">
              <a:avLst/>
            </a:prstGeom>
            <a:noFill/>
          </p:spPr>
        </p:pic>
        <p:pic>
          <p:nvPicPr>
            <p:cNvPr id="8" name="Picture 13" descr="http://www.kuminonghyup.com/images/main/copy_logo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-64000"/>
            </a:blip>
            <a:srcRect/>
            <a:stretch>
              <a:fillRect/>
            </a:stretch>
          </p:blipFill>
          <p:spPr bwMode="auto">
            <a:xfrm>
              <a:off x="6977112" y="3934962"/>
              <a:ext cx="1379025" cy="338708"/>
            </a:xfrm>
            <a:prstGeom prst="rect">
              <a:avLst/>
            </a:prstGeom>
            <a:noFill/>
          </p:spPr>
        </p:pic>
        <p:pic>
          <p:nvPicPr>
            <p:cNvPr id="9" name="Picture 15" descr="김천농업협동조합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835068" y="3963482"/>
              <a:ext cx="1584176" cy="310188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342900" y="733425"/>
            <a:ext cx="69204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200" spc="-150">
                <a:ln>
                  <a:solidFill>
                    <a:schemeClr val="bg2">
                      <a:lumMod val="50000"/>
                      <a:alpha val="1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r>
              <a:rPr lang="ko-KR" altLang="en-US" dirty="0"/>
              <a:t>귀사에 최적화된</a:t>
            </a:r>
            <a:endParaRPr lang="en-US" altLang="ko-KR" dirty="0"/>
          </a:p>
          <a:p>
            <a:r>
              <a:rPr lang="ko-KR" altLang="en-US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공급 </a:t>
            </a:r>
            <a:r>
              <a:rPr lang="ko-KR" altLang="en-US" dirty="0" smtClean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서비스 시스템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구축하겠습니다 </a:t>
            </a:r>
            <a:r>
              <a:rPr lang="en-US" altLang="ko-KR" dirty="0">
                <a:ln>
                  <a:solidFill>
                    <a:srgbClr val="32475C">
                      <a:alpha val="1000"/>
                    </a:srgbClr>
                  </a:solidFill>
                </a:ln>
                <a:solidFill>
                  <a:srgbClr val="32475C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</a:t>
            </a:r>
            <a:endParaRPr lang="ko-KR" altLang="en-US" dirty="0" err="1">
              <a:ln>
                <a:solidFill>
                  <a:srgbClr val="32475C">
                    <a:alpha val="1000"/>
                  </a:srgbClr>
                </a:solidFill>
              </a:ln>
              <a:solidFill>
                <a:srgbClr val="32475C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4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600" spc="-150" dirty="0" err="1" smtClean="0">
            <a:ln>
              <a:solidFill>
                <a:schemeClr val="bg2">
                  <a:lumMod val="25000"/>
                  <a:alpha val="1000"/>
                </a:schemeClr>
              </a:solidFill>
            </a:ln>
            <a:solidFill>
              <a:schemeClr val="bg2">
                <a:lumMod val="25000"/>
              </a:schemeClr>
            </a:solidFill>
            <a:latin typeface="KoPub돋움체 Light" panose="02020603020101020101" pitchFamily="18" charset="-127"/>
            <a:ea typeface="KoPub돋움체 Light" panose="0202060302010102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771</Words>
  <Application>Microsoft Office PowerPoint</Application>
  <PresentationFormat>사용자 지정</PresentationFormat>
  <Paragraphs>250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굴림</vt:lpstr>
      <vt:lpstr>Arial</vt:lpstr>
      <vt:lpstr>KoPub돋움체 Medium</vt:lpstr>
      <vt:lpstr>HY동녘M</vt:lpstr>
      <vt:lpstr>나눔명조 ExtraBold</vt:lpstr>
      <vt:lpstr>KoPub돋움체 Light</vt:lpstr>
      <vt:lpstr>KoPub돋움체 Bold</vt:lpstr>
      <vt:lpstr>나눔명조</vt:lpstr>
      <vt:lpstr>맑은 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김선주</dc:creator>
  <cp:lastModifiedBy>정하일</cp:lastModifiedBy>
  <cp:revision>172</cp:revision>
  <dcterms:created xsi:type="dcterms:W3CDTF">2015-04-04T07:21:23Z</dcterms:created>
  <dcterms:modified xsi:type="dcterms:W3CDTF">2019-12-06T05:15:06Z</dcterms:modified>
</cp:coreProperties>
</file>